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2"/>
  </p:notesMasterIdLst>
  <p:sldIdLst>
    <p:sldId id="257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9" r:id="rId21"/>
    <p:sldId id="293" r:id="rId22"/>
    <p:sldId id="280" r:id="rId23"/>
    <p:sldId id="281" r:id="rId24"/>
    <p:sldId id="282" r:id="rId25"/>
    <p:sldId id="283" r:id="rId26"/>
    <p:sldId id="284" r:id="rId27"/>
    <p:sldId id="285" r:id="rId28"/>
    <p:sldId id="286" r:id="rId29"/>
    <p:sldId id="287" r:id="rId30"/>
    <p:sldId id="289" r:id="rId3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14"/>
    <p:restoredTop sz="94648"/>
  </p:normalViewPr>
  <p:slideViewPr>
    <p:cSldViewPr snapToGrid="0" snapToObjects="1">
      <p:cViewPr varScale="1">
        <p:scale>
          <a:sx n="81" d="100"/>
          <a:sy n="81" d="100"/>
        </p:scale>
        <p:origin x="715" y="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2C8359-E463-4941-8EDD-FF4BF3B65002}" type="datetimeFigureOut">
              <a:rPr lang="de-DE" smtClean="0"/>
              <a:t>21.03.2024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2762E6-4CE9-D34C-BE7F-D3DBF631BD9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989130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D8ABA-CF9A-7D40-AFCC-9FE661ABF240}" type="datetimeFigureOut">
              <a:rPr lang="de-DE" smtClean="0"/>
              <a:t>21.03.2024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76AD3-BEF6-5C42-9777-03DD1E81A48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615855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D8ABA-CF9A-7D40-AFCC-9FE661ABF240}" type="datetimeFigureOut">
              <a:rPr lang="de-DE" smtClean="0"/>
              <a:t>21.03.2024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76AD3-BEF6-5C42-9777-03DD1E81A48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79772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D8ABA-CF9A-7D40-AFCC-9FE661ABF240}" type="datetimeFigureOut">
              <a:rPr lang="de-DE" smtClean="0"/>
              <a:t>21.03.2024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76AD3-BEF6-5C42-9777-03DD1E81A48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851448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D8ABA-CF9A-7D40-AFCC-9FE661ABF240}" type="datetimeFigureOut">
              <a:rPr lang="de-DE" smtClean="0"/>
              <a:t>21.03.2024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76AD3-BEF6-5C42-9777-03DD1E81A48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355859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D8ABA-CF9A-7D40-AFCC-9FE661ABF240}" type="datetimeFigureOut">
              <a:rPr lang="de-DE" smtClean="0"/>
              <a:t>21.03.2024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76AD3-BEF6-5C42-9777-03DD1E81A48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436095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D8ABA-CF9A-7D40-AFCC-9FE661ABF240}" type="datetimeFigureOut">
              <a:rPr lang="de-DE" smtClean="0"/>
              <a:t>21.03.2024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76AD3-BEF6-5C42-9777-03DD1E81A48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264687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D8ABA-CF9A-7D40-AFCC-9FE661ABF240}" type="datetimeFigureOut">
              <a:rPr lang="de-DE" smtClean="0"/>
              <a:t>21.03.2024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76AD3-BEF6-5C42-9777-03DD1E81A48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736196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D8ABA-CF9A-7D40-AFCC-9FE661ABF240}" type="datetimeFigureOut">
              <a:rPr lang="de-DE" smtClean="0"/>
              <a:t>21.03.2024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76AD3-BEF6-5C42-9777-03DD1E81A48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81729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D8ABA-CF9A-7D40-AFCC-9FE661ABF240}" type="datetimeFigureOut">
              <a:rPr lang="de-DE" smtClean="0"/>
              <a:t>21.03.2024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76AD3-BEF6-5C42-9777-03DD1E81A48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077433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D8ABA-CF9A-7D40-AFCC-9FE661ABF240}" type="datetimeFigureOut">
              <a:rPr lang="de-DE" smtClean="0"/>
              <a:t>21.03.2024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76AD3-BEF6-5C42-9777-03DD1E81A48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245984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D8ABA-CF9A-7D40-AFCC-9FE661ABF240}" type="datetimeFigureOut">
              <a:rPr lang="de-DE" smtClean="0"/>
              <a:t>21.03.2024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76AD3-BEF6-5C42-9777-03DD1E81A48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583803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7D8ABA-CF9A-7D40-AFCC-9FE661ABF240}" type="datetimeFigureOut">
              <a:rPr lang="de-DE" smtClean="0"/>
              <a:t>21.03.2024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D76AD3-BEF6-5C42-9777-03DD1E81A48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162873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kjr-zuschuss.de/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www.kjr-ebe.de/wp-content/uploads/2023/12/Orientierungsleitfaden_final.pdf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kjr-zuschuss.de/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kjr-zuschuss.de/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kjr-zuschuss.de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www.bjr.de/handlungsfelder/ehrenamt/juleica" TargetMode="External"/><Relationship Id="rId4" Type="http://schemas.openxmlformats.org/officeDocument/2006/relationships/hyperlink" Target="http://www.juleica-antrag.de/" TargetMode="Externa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ehrenamt.lra-ebe.de/ehrenamt/bayerische-ehrenamtskarte/" TargetMode="Externa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kjr-zuschuss.de/" TargetMode="Externa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kreisjugendamt.lra-ebe.de/praeventive-jugendhilfe/zuschuesse-fuer-die-jugendarbeit/zuschussantraege/" TargetMode="Externa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kjr-zuschuss.de/register" TargetMode="External"/><Relationship Id="rId5" Type="http://schemas.openxmlformats.org/officeDocument/2006/relationships/hyperlink" Target="https://www.kjr-zuschuss.de/help" TargetMode="External"/><Relationship Id="rId4" Type="http://schemas.openxmlformats.org/officeDocument/2006/relationships/hyperlink" Target="http://www.kjr-zuschuss.de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www.kjr-ebe.de/wp-content/uploads/2023/12/Orientierungsleitfaden_final.pdf" TargetMode="Externa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kreisjugendamt.lra-ebe.de/praeventive-jugendhilfe/zuschuesse-fuer-die-jugendarbeit/zuschussantraege/" TargetMode="External"/><Relationship Id="rId5" Type="http://schemas.openxmlformats.org/officeDocument/2006/relationships/hyperlink" Target="mailto:zuschuesse@kjr-ebe.de" TargetMode="External"/><Relationship Id="rId4" Type="http://schemas.openxmlformats.org/officeDocument/2006/relationships/hyperlink" Target="https://www.kjr-zuschuss.de/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kjr-zuschuss.de/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www.kjr-ebe.de/wp-content/uploads/2023/12/Orientierungsleitfaden_final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AEA2E4B-F666-EA4A-9F57-DA6CD9F82A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72359" y="1122363"/>
            <a:ext cx="10520855" cy="2387600"/>
          </a:xfrm>
        </p:spPr>
        <p:txBody>
          <a:bodyPr>
            <a:normAutofit/>
          </a:bodyPr>
          <a:lstStyle/>
          <a:p>
            <a:r>
              <a:rPr lang="de-DE" sz="4400" dirty="0">
                <a:latin typeface="Brandon Printed One Shadow" panose="02000000000000000000" pitchFamily="2" charset="0"/>
              </a:rPr>
              <a:t>Zuschüsse zur Förderung der Jugendarbeit</a:t>
            </a:r>
            <a:br>
              <a:rPr lang="de-DE" sz="4400" dirty="0">
                <a:latin typeface="Brandon Printed One Shadow" panose="02000000000000000000" pitchFamily="2" charset="0"/>
              </a:rPr>
            </a:br>
            <a:r>
              <a:rPr lang="de-DE" sz="4400" dirty="0">
                <a:latin typeface="Brandon Printed One Shadow" panose="02000000000000000000" pitchFamily="2" charset="0"/>
              </a:rPr>
              <a:t>im Landkreis Ebersberg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0DCB21D5-920E-4246-B8AA-C6A326093D5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909351"/>
            <a:ext cx="9144000" cy="1655762"/>
          </a:xfrm>
        </p:spPr>
        <p:txBody>
          <a:bodyPr>
            <a:normAutofit fontScale="85000" lnSpcReduction="20000"/>
          </a:bodyPr>
          <a:lstStyle/>
          <a:p>
            <a:r>
              <a:rPr lang="de-DE" sz="3600" dirty="0">
                <a:latin typeface="Brandon Printed Two" panose="02000000000000000000" pitchFamily="2" charset="0"/>
              </a:rPr>
              <a:t>Nach den neuen Zuschussrichtlinien</a:t>
            </a:r>
          </a:p>
          <a:p>
            <a:endParaRPr lang="de-DE" sz="1800" dirty="0">
              <a:latin typeface="Brandon Printed Two" panose="02000000000000000000" pitchFamily="2" charset="0"/>
            </a:endParaRPr>
          </a:p>
          <a:p>
            <a:r>
              <a:rPr lang="de-DE" sz="1800" b="1" dirty="0">
                <a:latin typeface="Brandon Printed Two" panose="02000000000000000000" pitchFamily="2" charset="0"/>
              </a:rPr>
              <a:t>genehmigt im Jugendhilfeausschuss vom 29.07.2020,</a:t>
            </a:r>
          </a:p>
          <a:p>
            <a:r>
              <a:rPr lang="de-DE" sz="1800" b="1" dirty="0">
                <a:latin typeface="Brandon Printed Two" panose="02000000000000000000" pitchFamily="2" charset="0"/>
              </a:rPr>
              <a:t>verändert per Eilgeschäft des Landrates am 20.12.2022</a:t>
            </a:r>
          </a:p>
          <a:p>
            <a:r>
              <a:rPr lang="de-DE" sz="1800" b="1" dirty="0">
                <a:latin typeface="Brandon Printed Two" panose="02000000000000000000" pitchFamily="2" charset="0"/>
              </a:rPr>
              <a:t>gültig ab 01.01.2023</a:t>
            </a:r>
          </a:p>
          <a:p>
            <a:endParaRPr lang="de-DE" sz="3600" dirty="0">
              <a:latin typeface="Brandon Printed Two" panose="02000000000000000000" pitchFamily="2" charset="0"/>
            </a:endParaRPr>
          </a:p>
        </p:txBody>
      </p:sp>
      <p:pic>
        <p:nvPicPr>
          <p:cNvPr id="5" name="Grafik 4" descr="Ein Bild, das Zug enthält.&#10;&#10;Automatisch generierte Beschreibung">
            <a:extLst>
              <a:ext uri="{FF2B5EF4-FFF2-40B4-BE49-F238E27FC236}">
                <a16:creationId xmlns:a16="http://schemas.microsoft.com/office/drawing/2014/main" id="{E057C89A-9E3D-4542-B79C-68442CE0544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84706"/>
          <a:stretch/>
        </p:blipFill>
        <p:spPr>
          <a:xfrm>
            <a:off x="-97377" y="243"/>
            <a:ext cx="12386753" cy="1340285"/>
          </a:xfrm>
          <a:prstGeom prst="rect">
            <a:avLst/>
          </a:prstGeom>
        </p:spPr>
      </p:pic>
      <p:pic>
        <p:nvPicPr>
          <p:cNvPr id="7" name="Grafik 6" descr="Ein Bild, das Monitor, Bildschirm, Computer, Essen enthält.&#10;&#10;Automatisch generierte Beschreibung">
            <a:extLst>
              <a:ext uri="{FF2B5EF4-FFF2-40B4-BE49-F238E27FC236}">
                <a16:creationId xmlns:a16="http://schemas.microsoft.com/office/drawing/2014/main" id="{F1C06A14-1946-484A-9AD8-37848FC3B40C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90371"/>
          <a:stretch/>
        </p:blipFill>
        <p:spPr>
          <a:xfrm>
            <a:off x="-23804" y="6100175"/>
            <a:ext cx="12313179" cy="838788"/>
          </a:xfrm>
          <a:prstGeom prst="rect">
            <a:avLst/>
          </a:prstGeom>
        </p:spPr>
      </p:pic>
      <p:cxnSp>
        <p:nvCxnSpPr>
          <p:cNvPr id="6" name="Gerade Verbindung 5">
            <a:extLst>
              <a:ext uri="{FF2B5EF4-FFF2-40B4-BE49-F238E27FC236}">
                <a16:creationId xmlns:a16="http://schemas.microsoft.com/office/drawing/2014/main" id="{C2B9771F-A0CA-8A4C-814B-8564A6831D8F}"/>
              </a:ext>
            </a:extLst>
          </p:cNvPr>
          <p:cNvCxnSpPr/>
          <p:nvPr/>
        </p:nvCxnSpPr>
        <p:spPr>
          <a:xfrm>
            <a:off x="771459" y="3619585"/>
            <a:ext cx="10750681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439275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AEA2E4B-F666-EA4A-9F57-DA6CD9F82A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72359" y="1195933"/>
            <a:ext cx="10520855" cy="607819"/>
          </a:xfrm>
        </p:spPr>
        <p:txBody>
          <a:bodyPr>
            <a:normAutofit/>
          </a:bodyPr>
          <a:lstStyle/>
          <a:p>
            <a:r>
              <a:rPr lang="de-DE" sz="2800" dirty="0">
                <a:latin typeface="Brandon Printed One Shadow" panose="02000000000000000000" pitchFamily="2" charset="0"/>
              </a:rPr>
              <a:t>2.1.1 Veranstaltungen ohne Übernachtung</a:t>
            </a:r>
          </a:p>
        </p:txBody>
      </p:sp>
      <p:pic>
        <p:nvPicPr>
          <p:cNvPr id="5" name="Grafik 4" descr="Ein Bild, das Zug enthält.&#10;&#10;Automatisch generierte Beschreibung">
            <a:extLst>
              <a:ext uri="{FF2B5EF4-FFF2-40B4-BE49-F238E27FC236}">
                <a16:creationId xmlns:a16="http://schemas.microsoft.com/office/drawing/2014/main" id="{E057C89A-9E3D-4542-B79C-68442CE0544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84706"/>
          <a:stretch/>
        </p:blipFill>
        <p:spPr>
          <a:xfrm>
            <a:off x="-97377" y="243"/>
            <a:ext cx="12386753" cy="1340285"/>
          </a:xfrm>
          <a:prstGeom prst="rect">
            <a:avLst/>
          </a:prstGeom>
        </p:spPr>
      </p:pic>
      <p:pic>
        <p:nvPicPr>
          <p:cNvPr id="7" name="Grafik 6" descr="Ein Bild, das Monitor, Bildschirm, Computer, Essen enthält.&#10;&#10;Automatisch generierte Beschreibung">
            <a:extLst>
              <a:ext uri="{FF2B5EF4-FFF2-40B4-BE49-F238E27FC236}">
                <a16:creationId xmlns:a16="http://schemas.microsoft.com/office/drawing/2014/main" id="{F1C06A14-1946-484A-9AD8-37848FC3B40C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90371"/>
          <a:stretch/>
        </p:blipFill>
        <p:spPr>
          <a:xfrm>
            <a:off x="-23804" y="6100175"/>
            <a:ext cx="12313179" cy="838788"/>
          </a:xfrm>
          <a:prstGeom prst="rect">
            <a:avLst/>
          </a:prstGeom>
        </p:spPr>
      </p:pic>
      <p:sp>
        <p:nvSpPr>
          <p:cNvPr id="6" name="Rectangle 3">
            <a:extLst>
              <a:ext uri="{FF2B5EF4-FFF2-40B4-BE49-F238E27FC236}">
                <a16:creationId xmlns:a16="http://schemas.microsoft.com/office/drawing/2014/main" id="{942CFF37-F8F7-A541-AD88-831A21C05DD9}"/>
              </a:ext>
            </a:extLst>
          </p:cNvPr>
          <p:cNvSpPr txBox="1">
            <a:spLocks noChangeArrowheads="1"/>
          </p:cNvSpPr>
          <p:nvPr/>
        </p:nvSpPr>
        <p:spPr>
          <a:xfrm>
            <a:off x="2238658" y="2209152"/>
            <a:ext cx="7704856" cy="37485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3000"/>
              </a:lnSpc>
            </a:pPr>
            <a:r>
              <a:rPr lang="de-DE" altLang="de-DE" sz="1800" b="1" dirty="0"/>
              <a:t>Berechnung der Förderung bei inklusiven oder integrativen Veranstaltungen ohne Übernachtung:</a:t>
            </a:r>
          </a:p>
          <a:p>
            <a:pPr>
              <a:lnSpc>
                <a:spcPts val="3000"/>
              </a:lnSpc>
            </a:pPr>
            <a:br>
              <a:rPr lang="de-DE" altLang="de-DE" sz="1800" b="1" dirty="0"/>
            </a:br>
            <a:r>
              <a:rPr lang="de-DE" altLang="de-DE" sz="2000" b="1" dirty="0"/>
              <a:t>Zusätzliche</a:t>
            </a:r>
            <a:r>
              <a:rPr lang="de-DE" altLang="de-DE" sz="1800" b="1" dirty="0"/>
              <a:t> Förderung der Betreuer*innen:</a:t>
            </a:r>
          </a:p>
          <a:p>
            <a:pPr>
              <a:lnSpc>
                <a:spcPts val="3000"/>
              </a:lnSpc>
            </a:pPr>
            <a:r>
              <a:rPr lang="de-DE" altLang="de-DE" sz="1600" dirty="0"/>
              <a:t>je 4 Menschen mit  Förderbedarf oder 2 Menschen mit besonders hohem Förderbedarf  wird 1 Betreuer/in 15,- € pro Tag angerechnet.</a:t>
            </a:r>
          </a:p>
          <a:p>
            <a:pPr>
              <a:lnSpc>
                <a:spcPts val="3000"/>
              </a:lnSpc>
            </a:pPr>
            <a:endParaRPr lang="de-DE" altLang="de-DE" sz="1800" dirty="0"/>
          </a:p>
          <a:p>
            <a:pPr>
              <a:lnSpc>
                <a:spcPts val="3000"/>
              </a:lnSpc>
            </a:pPr>
            <a:endParaRPr lang="de-DE" altLang="de-DE" sz="1800" dirty="0"/>
          </a:p>
          <a:p>
            <a:pPr>
              <a:lnSpc>
                <a:spcPts val="3000"/>
              </a:lnSpc>
            </a:pPr>
            <a:endParaRPr lang="de-DE" altLang="de-DE" sz="1800" dirty="0"/>
          </a:p>
        </p:txBody>
      </p:sp>
    </p:spTree>
    <p:extLst>
      <p:ext uri="{BB962C8B-B14F-4D97-AF65-F5344CB8AC3E}">
        <p14:creationId xmlns:p14="http://schemas.microsoft.com/office/powerpoint/2010/main" val="16133615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AEA2E4B-F666-EA4A-9F57-DA6CD9F82A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72359" y="1195933"/>
            <a:ext cx="10520855" cy="607819"/>
          </a:xfrm>
        </p:spPr>
        <p:txBody>
          <a:bodyPr>
            <a:normAutofit/>
          </a:bodyPr>
          <a:lstStyle/>
          <a:p>
            <a:r>
              <a:rPr lang="de-DE" sz="2800" dirty="0">
                <a:latin typeface="Brandon Printed One Shadow" panose="02000000000000000000" pitchFamily="2" charset="0"/>
              </a:rPr>
              <a:t>2.1.2 Veranstaltungen mit Übernachtung</a:t>
            </a:r>
          </a:p>
        </p:txBody>
      </p:sp>
      <p:pic>
        <p:nvPicPr>
          <p:cNvPr id="5" name="Grafik 4" descr="Ein Bild, das Zug enthält.&#10;&#10;Automatisch generierte Beschreibung">
            <a:extLst>
              <a:ext uri="{FF2B5EF4-FFF2-40B4-BE49-F238E27FC236}">
                <a16:creationId xmlns:a16="http://schemas.microsoft.com/office/drawing/2014/main" id="{E057C89A-9E3D-4542-B79C-68442CE0544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84706"/>
          <a:stretch/>
        </p:blipFill>
        <p:spPr>
          <a:xfrm>
            <a:off x="-97377" y="243"/>
            <a:ext cx="12386753" cy="1340285"/>
          </a:xfrm>
          <a:prstGeom prst="rect">
            <a:avLst/>
          </a:prstGeom>
        </p:spPr>
      </p:pic>
      <p:pic>
        <p:nvPicPr>
          <p:cNvPr id="7" name="Grafik 6" descr="Ein Bild, das Monitor, Bildschirm, Computer, Essen enthält.&#10;&#10;Automatisch generierte Beschreibung">
            <a:extLst>
              <a:ext uri="{FF2B5EF4-FFF2-40B4-BE49-F238E27FC236}">
                <a16:creationId xmlns:a16="http://schemas.microsoft.com/office/drawing/2014/main" id="{F1C06A14-1946-484A-9AD8-37848FC3B40C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90371"/>
          <a:stretch/>
        </p:blipFill>
        <p:spPr>
          <a:xfrm>
            <a:off x="-23804" y="6100175"/>
            <a:ext cx="12313179" cy="838788"/>
          </a:xfrm>
          <a:prstGeom prst="rect">
            <a:avLst/>
          </a:prstGeom>
        </p:spPr>
      </p:pic>
      <p:sp>
        <p:nvSpPr>
          <p:cNvPr id="8" name="Rectangle 3">
            <a:extLst>
              <a:ext uri="{FF2B5EF4-FFF2-40B4-BE49-F238E27FC236}">
                <a16:creationId xmlns:a16="http://schemas.microsoft.com/office/drawing/2014/main" id="{9DC6B14C-9D80-454C-8836-7254ED4FD602}"/>
              </a:ext>
            </a:extLst>
          </p:cNvPr>
          <p:cNvSpPr txBox="1">
            <a:spLocks noChangeArrowheads="1"/>
          </p:cNvSpPr>
          <p:nvPr/>
        </p:nvSpPr>
        <p:spPr>
          <a:xfrm>
            <a:off x="2243571" y="2051734"/>
            <a:ext cx="7704856" cy="370793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1800" b="1" dirty="0">
                <a:latin typeface="Arial" panose="020B0604020202020204" pitchFamily="34" charset="0"/>
                <a:cs typeface="Arial" panose="020B0604020202020204" pitchFamily="34" charset="0"/>
              </a:rPr>
              <a:t>Gefördert werden:</a:t>
            </a:r>
          </a:p>
          <a:p>
            <a:pPr marL="285750" indent="-285750">
              <a:lnSpc>
                <a:spcPts val="3000"/>
              </a:lnSpc>
              <a:buFont typeface="Arial" panose="020B0604020202020204" pitchFamily="34" charset="0"/>
              <a:buChar char="•"/>
            </a:pPr>
            <a:r>
              <a:rPr lang="de-DE" altLang="de-DE" sz="1800" dirty="0"/>
              <a:t>Freizeiten</a:t>
            </a:r>
          </a:p>
          <a:p>
            <a:pPr marL="285750" indent="-285750">
              <a:lnSpc>
                <a:spcPts val="3000"/>
              </a:lnSpc>
              <a:buFont typeface="Arial" panose="020B0604020202020204" pitchFamily="34" charset="0"/>
              <a:buChar char="•"/>
            </a:pPr>
            <a:r>
              <a:rPr lang="de-DE" altLang="de-DE" sz="1800" dirty="0"/>
              <a:t>Trainingslager (</a:t>
            </a:r>
            <a:r>
              <a:rPr lang="de-DE" altLang="de-DE" sz="1800" b="1" dirty="0"/>
              <a:t>nur wenn mehr als 50 % freizeitpädagogischem Inhalt</a:t>
            </a:r>
            <a:r>
              <a:rPr lang="de-DE" altLang="de-DE" sz="1800" dirty="0"/>
              <a:t>)</a:t>
            </a:r>
          </a:p>
          <a:p>
            <a:pPr>
              <a:lnSpc>
                <a:spcPts val="3000"/>
              </a:lnSpc>
            </a:pPr>
            <a:r>
              <a:rPr lang="de-DE" altLang="de-DE" sz="1800" b="1" dirty="0"/>
              <a:t> </a:t>
            </a:r>
          </a:p>
          <a:p>
            <a:pPr>
              <a:lnSpc>
                <a:spcPts val="3000"/>
              </a:lnSpc>
            </a:pPr>
            <a:r>
              <a:rPr lang="de-DE" altLang="de-DE" sz="1800" b="1" dirty="0">
                <a:solidFill>
                  <a:srgbClr val="000000"/>
                </a:solidFill>
              </a:rPr>
              <a:t>Anträge Zuschussonlineportal: </a:t>
            </a:r>
            <a:r>
              <a:rPr lang="de-DE" altLang="de-DE" sz="1800" b="1" dirty="0"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http://www.kjr-zuschuss.de</a:t>
            </a:r>
            <a:endParaRPr lang="de-DE" altLang="de-DE" sz="1800" b="1" dirty="0">
              <a:solidFill>
                <a:srgbClr val="000000"/>
              </a:solidFill>
            </a:endParaRPr>
          </a:p>
          <a:p>
            <a:pPr>
              <a:lnSpc>
                <a:spcPts val="3000"/>
              </a:lnSpc>
            </a:pPr>
            <a:endParaRPr lang="de-DE" altLang="de-DE" sz="1800" b="1" dirty="0"/>
          </a:p>
          <a:p>
            <a:pPr>
              <a:lnSpc>
                <a:spcPts val="3000"/>
              </a:lnSpc>
            </a:pPr>
            <a:r>
              <a:rPr lang="de-DE" altLang="de-DE" sz="1800" b="1" dirty="0"/>
              <a:t>Abgabefrist: </a:t>
            </a:r>
            <a:r>
              <a:rPr lang="de-DE" altLang="de-DE" sz="1800" dirty="0"/>
              <a:t>8 Wochen nach Beendigung der Veranstaltung</a:t>
            </a:r>
          </a:p>
          <a:p>
            <a:pPr>
              <a:lnSpc>
                <a:spcPts val="3000"/>
              </a:lnSpc>
            </a:pPr>
            <a:endParaRPr lang="de-DE" altLang="de-DE" sz="1800" dirty="0"/>
          </a:p>
          <a:p>
            <a:pPr>
              <a:lnSpc>
                <a:spcPts val="3000"/>
              </a:lnSpc>
            </a:pPr>
            <a:endParaRPr lang="de-DE" altLang="de-DE" sz="1800" dirty="0"/>
          </a:p>
        </p:txBody>
      </p:sp>
    </p:spTree>
    <p:extLst>
      <p:ext uri="{BB962C8B-B14F-4D97-AF65-F5344CB8AC3E}">
        <p14:creationId xmlns:p14="http://schemas.microsoft.com/office/powerpoint/2010/main" val="31538712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AEA2E4B-F666-EA4A-9F57-DA6CD9F82A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72359" y="1195933"/>
            <a:ext cx="10520855" cy="607819"/>
          </a:xfrm>
        </p:spPr>
        <p:txBody>
          <a:bodyPr>
            <a:normAutofit/>
          </a:bodyPr>
          <a:lstStyle/>
          <a:p>
            <a:r>
              <a:rPr lang="de-DE" sz="2800" dirty="0">
                <a:latin typeface="Brandon Printed One Shadow" panose="02000000000000000000" pitchFamily="2" charset="0"/>
              </a:rPr>
              <a:t>2.1.2 Veranstaltungen mit Übernachtung</a:t>
            </a:r>
          </a:p>
        </p:txBody>
      </p:sp>
      <p:pic>
        <p:nvPicPr>
          <p:cNvPr id="5" name="Grafik 4" descr="Ein Bild, das Zug enthält.&#10;&#10;Automatisch generierte Beschreibung">
            <a:extLst>
              <a:ext uri="{FF2B5EF4-FFF2-40B4-BE49-F238E27FC236}">
                <a16:creationId xmlns:a16="http://schemas.microsoft.com/office/drawing/2014/main" id="{E057C89A-9E3D-4542-B79C-68442CE0544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84706"/>
          <a:stretch/>
        </p:blipFill>
        <p:spPr>
          <a:xfrm>
            <a:off x="-97377" y="243"/>
            <a:ext cx="12386753" cy="1340285"/>
          </a:xfrm>
          <a:prstGeom prst="rect">
            <a:avLst/>
          </a:prstGeom>
        </p:spPr>
      </p:pic>
      <p:pic>
        <p:nvPicPr>
          <p:cNvPr id="7" name="Grafik 6" descr="Ein Bild, das Monitor, Bildschirm, Computer, Essen enthält.&#10;&#10;Automatisch generierte Beschreibung">
            <a:extLst>
              <a:ext uri="{FF2B5EF4-FFF2-40B4-BE49-F238E27FC236}">
                <a16:creationId xmlns:a16="http://schemas.microsoft.com/office/drawing/2014/main" id="{F1C06A14-1946-484A-9AD8-37848FC3B40C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90371"/>
          <a:stretch/>
        </p:blipFill>
        <p:spPr>
          <a:xfrm>
            <a:off x="-23804" y="6100175"/>
            <a:ext cx="12313179" cy="838788"/>
          </a:xfrm>
          <a:prstGeom prst="rect">
            <a:avLst/>
          </a:prstGeom>
        </p:spPr>
      </p:pic>
      <p:sp>
        <p:nvSpPr>
          <p:cNvPr id="6" name="Rectangle 3">
            <a:extLst>
              <a:ext uri="{FF2B5EF4-FFF2-40B4-BE49-F238E27FC236}">
                <a16:creationId xmlns:a16="http://schemas.microsoft.com/office/drawing/2014/main" id="{AB4B9E1B-ABD6-AE43-A2B6-20B3727AC918}"/>
              </a:ext>
            </a:extLst>
          </p:cNvPr>
          <p:cNvSpPr txBox="1">
            <a:spLocks noChangeArrowheads="1"/>
          </p:cNvSpPr>
          <p:nvPr/>
        </p:nvSpPr>
        <p:spPr>
          <a:xfrm>
            <a:off x="1539963" y="1803752"/>
            <a:ext cx="9112072" cy="412408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3000"/>
              </a:lnSpc>
            </a:pPr>
            <a:r>
              <a:rPr lang="de-DE" altLang="de-DE" sz="1800" b="1" dirty="0"/>
              <a:t>Berechnung der Förderung:</a:t>
            </a:r>
          </a:p>
          <a:p>
            <a:pPr>
              <a:lnSpc>
                <a:spcPts val="3000"/>
              </a:lnSpc>
            </a:pPr>
            <a:r>
              <a:rPr lang="de-DE" altLang="de-DE" sz="1800" b="1" dirty="0"/>
              <a:t>Festbetragsförderung:</a:t>
            </a:r>
            <a:r>
              <a:rPr lang="de-DE" altLang="de-DE" sz="1800" dirty="0"/>
              <a:t> nicht nach Defizit, Mindestzuschuss 100,- € </a:t>
            </a:r>
          </a:p>
          <a:p>
            <a:pPr>
              <a:lnSpc>
                <a:spcPts val="3000"/>
              </a:lnSpc>
            </a:pPr>
            <a:r>
              <a:rPr lang="de-DE" altLang="de-DE" sz="1800" b="1" dirty="0"/>
              <a:t>Grundlage:</a:t>
            </a:r>
            <a:r>
              <a:rPr lang="de-DE" altLang="de-DE" sz="1800" dirty="0"/>
              <a:t> mindestens 1 Übernachtung, max. 13 Übernachtungen</a:t>
            </a:r>
          </a:p>
          <a:p>
            <a:pPr>
              <a:lnSpc>
                <a:spcPts val="3000"/>
              </a:lnSpc>
            </a:pPr>
            <a:r>
              <a:rPr lang="de-DE" altLang="de-DE" sz="1800" b="1" dirty="0"/>
              <a:t>Teilnehmer-Zuschuss:</a:t>
            </a:r>
            <a:r>
              <a:rPr lang="de-DE" altLang="de-DE" sz="1800" dirty="0"/>
              <a:t> </a:t>
            </a:r>
            <a:r>
              <a:rPr lang="de-DE" altLang="de-DE" sz="1800" dirty="0">
                <a:highlight>
                  <a:srgbClr val="FFFF00"/>
                </a:highlight>
              </a:rPr>
              <a:t>9,50</a:t>
            </a:r>
            <a:r>
              <a:rPr lang="de-DE" altLang="de-DE" sz="1800" dirty="0"/>
              <a:t> € pro Nacht/Teilnehmer*in</a:t>
            </a:r>
          </a:p>
          <a:p>
            <a:pPr>
              <a:lnSpc>
                <a:spcPts val="3000"/>
              </a:lnSpc>
            </a:pPr>
            <a:r>
              <a:rPr lang="de-DE" altLang="de-DE" sz="1800" b="1" dirty="0"/>
              <a:t>Betreuerzuschusses: </a:t>
            </a:r>
            <a:r>
              <a:rPr lang="de-DE" altLang="de-DE" sz="1800" dirty="0"/>
              <a:t> 15,- €/pro angefangene 8 Teilnehmer*innen</a:t>
            </a:r>
          </a:p>
          <a:p>
            <a:pPr>
              <a:lnSpc>
                <a:spcPts val="3000"/>
              </a:lnSpc>
            </a:pPr>
            <a:r>
              <a:rPr lang="de-DE" altLang="de-DE" sz="1800" b="1" dirty="0"/>
              <a:t>Aber: </a:t>
            </a:r>
            <a:r>
              <a:rPr lang="de-DE" altLang="de-DE" sz="1800" dirty="0"/>
              <a:t>Trainingslager gedeckelt: </a:t>
            </a:r>
            <a:r>
              <a:rPr lang="de-DE" altLang="de-DE" sz="1800" dirty="0">
                <a:highlight>
                  <a:srgbClr val="FFFF00"/>
                </a:highlight>
              </a:rPr>
              <a:t>320</a:t>
            </a:r>
            <a:r>
              <a:rPr lang="de-DE" altLang="de-DE" sz="1800" dirty="0"/>
              <a:t> € TN + Betreuer*</a:t>
            </a:r>
            <a:r>
              <a:rPr lang="de-DE" altLang="de-DE" sz="1800" dirty="0" err="1"/>
              <a:t>innenzuschuss</a:t>
            </a:r>
            <a:endParaRPr lang="de-DE" altLang="de-DE" sz="1800" dirty="0"/>
          </a:p>
          <a:p>
            <a:pPr>
              <a:lnSpc>
                <a:spcPts val="3000"/>
              </a:lnSpc>
            </a:pPr>
            <a:r>
              <a:rPr lang="de-DE" altLang="de-DE" sz="1800" b="1" dirty="0">
                <a:solidFill>
                  <a:srgbClr val="FF0000"/>
                </a:solidFill>
              </a:rPr>
              <a:t>Aber: Ist der errechnete Zuschuss höher als die Summe der nachgewiesenen Gesamtausgaben, wird der Zuschuss auf die Höhe der Ausgaben gekürzt.</a:t>
            </a:r>
          </a:p>
          <a:p>
            <a:pPr>
              <a:lnSpc>
                <a:spcPts val="3000"/>
              </a:lnSpc>
            </a:pPr>
            <a:endParaRPr lang="de-DE" altLang="de-DE" sz="1800" dirty="0"/>
          </a:p>
          <a:p>
            <a:pPr>
              <a:lnSpc>
                <a:spcPts val="3000"/>
              </a:lnSpc>
            </a:pPr>
            <a:endParaRPr lang="de-DE" altLang="de-DE" sz="1800" dirty="0"/>
          </a:p>
        </p:txBody>
      </p:sp>
    </p:spTree>
    <p:extLst>
      <p:ext uri="{BB962C8B-B14F-4D97-AF65-F5344CB8AC3E}">
        <p14:creationId xmlns:p14="http://schemas.microsoft.com/office/powerpoint/2010/main" val="6221603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AEA2E4B-F666-EA4A-9F57-DA6CD9F82A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72359" y="1195933"/>
            <a:ext cx="10520855" cy="607819"/>
          </a:xfrm>
        </p:spPr>
        <p:txBody>
          <a:bodyPr>
            <a:normAutofit/>
          </a:bodyPr>
          <a:lstStyle/>
          <a:p>
            <a:r>
              <a:rPr lang="de-DE" sz="2800" dirty="0">
                <a:latin typeface="Brandon Printed One Shadow" panose="02000000000000000000" pitchFamily="2" charset="0"/>
              </a:rPr>
              <a:t>2.1.2 Veranstaltungen mit Übernachtung</a:t>
            </a:r>
          </a:p>
        </p:txBody>
      </p:sp>
      <p:pic>
        <p:nvPicPr>
          <p:cNvPr id="5" name="Grafik 4" descr="Ein Bild, das Zug enthält.&#10;&#10;Automatisch generierte Beschreibung">
            <a:extLst>
              <a:ext uri="{FF2B5EF4-FFF2-40B4-BE49-F238E27FC236}">
                <a16:creationId xmlns:a16="http://schemas.microsoft.com/office/drawing/2014/main" id="{E057C89A-9E3D-4542-B79C-68442CE0544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84706"/>
          <a:stretch/>
        </p:blipFill>
        <p:spPr>
          <a:xfrm>
            <a:off x="-97377" y="243"/>
            <a:ext cx="12386753" cy="1340285"/>
          </a:xfrm>
          <a:prstGeom prst="rect">
            <a:avLst/>
          </a:prstGeom>
        </p:spPr>
      </p:pic>
      <p:pic>
        <p:nvPicPr>
          <p:cNvPr id="7" name="Grafik 6" descr="Ein Bild, das Monitor, Bildschirm, Computer, Essen enthält.&#10;&#10;Automatisch generierte Beschreibung">
            <a:extLst>
              <a:ext uri="{FF2B5EF4-FFF2-40B4-BE49-F238E27FC236}">
                <a16:creationId xmlns:a16="http://schemas.microsoft.com/office/drawing/2014/main" id="{F1C06A14-1946-484A-9AD8-37848FC3B40C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90371"/>
          <a:stretch/>
        </p:blipFill>
        <p:spPr>
          <a:xfrm>
            <a:off x="-23804" y="6100175"/>
            <a:ext cx="12313179" cy="838788"/>
          </a:xfrm>
          <a:prstGeom prst="rect">
            <a:avLst/>
          </a:prstGeom>
        </p:spPr>
      </p:pic>
      <p:sp>
        <p:nvSpPr>
          <p:cNvPr id="8" name="Rectangle 3">
            <a:extLst>
              <a:ext uri="{FF2B5EF4-FFF2-40B4-BE49-F238E27FC236}">
                <a16:creationId xmlns:a16="http://schemas.microsoft.com/office/drawing/2014/main" id="{B0FC20DB-9ACE-924F-8CB4-966E3DDBD6B2}"/>
              </a:ext>
            </a:extLst>
          </p:cNvPr>
          <p:cNvSpPr txBox="1">
            <a:spLocks noChangeArrowheads="1"/>
          </p:cNvSpPr>
          <p:nvPr/>
        </p:nvSpPr>
        <p:spPr>
          <a:xfrm>
            <a:off x="2243571" y="1767868"/>
            <a:ext cx="7704856" cy="436819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3000"/>
              </a:lnSpc>
            </a:pPr>
            <a:r>
              <a:rPr lang="de-DE" altLang="de-DE" sz="1600" b="1" dirty="0"/>
              <a:t>Hinweise für die Sportvereine im Landkreis:</a:t>
            </a:r>
          </a:p>
          <a:p>
            <a:pPr marL="285750" indent="-285750">
              <a:lnSpc>
                <a:spcPts val="3000"/>
              </a:lnSpc>
              <a:buFont typeface="Arial" panose="020B0604020202020204" pitchFamily="34" charset="0"/>
              <a:buChar char="•"/>
            </a:pPr>
            <a:r>
              <a:rPr lang="de-DE" sz="1600" dirty="0"/>
              <a:t>Bei allen Anträgen </a:t>
            </a:r>
            <a:r>
              <a:rPr lang="de-DE" sz="1600" b="1" dirty="0"/>
              <a:t>die Trainingslager </a:t>
            </a:r>
            <a:r>
              <a:rPr lang="de-DE" sz="1600" dirty="0"/>
              <a:t>betreffen, ist eine Übersicht des kompletten Programm-Ablaufs beizulegen, aus dem hervorgeht, wann Trainingszeiten und wann freizeitpädagogische Einheiten durchgeführt wurden. Nur wenn 50 % der Zeiteinheiten für freizeitpädagogische Maßnahmen beinhaltet sind, kann ein Zuschuss gewährt werden, dieser ist aber auf </a:t>
            </a:r>
            <a:r>
              <a:rPr lang="de-DE" sz="1600" b="1" dirty="0"/>
              <a:t>320 € </a:t>
            </a:r>
            <a:r>
              <a:rPr lang="de-DE" sz="1600" dirty="0"/>
              <a:t>für die Teilnehmer*innen </a:t>
            </a:r>
            <a:r>
              <a:rPr lang="de-DE" sz="1600" b="1" dirty="0"/>
              <a:t>gedeckelt</a:t>
            </a:r>
            <a:r>
              <a:rPr lang="de-DE" sz="1600" dirty="0"/>
              <a:t> </a:t>
            </a:r>
            <a:br>
              <a:rPr lang="de-DE" sz="1600" dirty="0"/>
            </a:br>
            <a:r>
              <a:rPr lang="de-DE" sz="1600" dirty="0"/>
              <a:t>(der Betreuerzuschuss wird </a:t>
            </a:r>
            <a:r>
              <a:rPr lang="de-DE" sz="1600" b="1" dirty="0"/>
              <a:t>zusätzlich</a:t>
            </a:r>
            <a:r>
              <a:rPr lang="de-DE" sz="1600" dirty="0"/>
              <a:t> gewährt.) </a:t>
            </a:r>
            <a:endParaRPr lang="de-DE" sz="1000" dirty="0"/>
          </a:p>
          <a:p>
            <a:pPr marL="285750" indent="-285750">
              <a:lnSpc>
                <a:spcPts val="3000"/>
              </a:lnSpc>
              <a:buFont typeface="Arial" panose="020B0604020202020204" pitchFamily="34" charset="0"/>
              <a:buChar char="•"/>
            </a:pPr>
            <a:r>
              <a:rPr lang="de-DE" sz="1600" b="1" dirty="0"/>
              <a:t>Höhere Zuschüsse </a:t>
            </a:r>
            <a:r>
              <a:rPr lang="de-DE" sz="1600" dirty="0"/>
              <a:t>gibt es nur, wenn </a:t>
            </a:r>
            <a:r>
              <a:rPr lang="de-DE" sz="1600" b="1" dirty="0"/>
              <a:t>reine Ferienfahrten, Sommerlager, Freizeiten </a:t>
            </a:r>
            <a:r>
              <a:rPr lang="de-DE" sz="1600" dirty="0"/>
              <a:t>etc. durchgeführt werden.</a:t>
            </a:r>
          </a:p>
          <a:p>
            <a:pPr marL="285750" indent="-285750">
              <a:lnSpc>
                <a:spcPts val="3000"/>
              </a:lnSpc>
              <a:buFont typeface="Arial" panose="020B0604020202020204" pitchFamily="34" charset="0"/>
              <a:buChar char="•"/>
            </a:pPr>
            <a:r>
              <a:rPr lang="de-DE" sz="1600" b="1" dirty="0"/>
              <a:t>Für Turniere </a:t>
            </a:r>
            <a:r>
              <a:rPr lang="de-DE" sz="1600" dirty="0"/>
              <a:t>gibt es </a:t>
            </a:r>
            <a:r>
              <a:rPr lang="de-DE" sz="1600" b="1" dirty="0"/>
              <a:t>keinen</a:t>
            </a:r>
            <a:r>
              <a:rPr lang="de-DE" sz="1600" dirty="0"/>
              <a:t> Zuschuss</a:t>
            </a:r>
          </a:p>
          <a:p>
            <a:pPr>
              <a:lnSpc>
                <a:spcPts val="3000"/>
              </a:lnSpc>
            </a:pPr>
            <a:endParaRPr lang="de-DE" altLang="de-DE" sz="1800" b="1" dirty="0"/>
          </a:p>
          <a:p>
            <a:pPr>
              <a:lnSpc>
                <a:spcPts val="3000"/>
              </a:lnSpc>
            </a:pPr>
            <a:endParaRPr lang="de-DE" altLang="de-DE" sz="1800" dirty="0"/>
          </a:p>
          <a:p>
            <a:pPr>
              <a:lnSpc>
                <a:spcPts val="3000"/>
              </a:lnSpc>
            </a:pPr>
            <a:endParaRPr lang="de-DE" altLang="de-DE" sz="1800" dirty="0"/>
          </a:p>
        </p:txBody>
      </p:sp>
    </p:spTree>
    <p:extLst>
      <p:ext uri="{BB962C8B-B14F-4D97-AF65-F5344CB8AC3E}">
        <p14:creationId xmlns:p14="http://schemas.microsoft.com/office/powerpoint/2010/main" val="200750758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AEA2E4B-F666-EA4A-9F57-DA6CD9F82A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72359" y="1195933"/>
            <a:ext cx="10520855" cy="607819"/>
          </a:xfrm>
        </p:spPr>
        <p:txBody>
          <a:bodyPr>
            <a:normAutofit/>
          </a:bodyPr>
          <a:lstStyle/>
          <a:p>
            <a:r>
              <a:rPr lang="de-DE" sz="2800" dirty="0">
                <a:latin typeface="Brandon Printed One Shadow" panose="02000000000000000000" pitchFamily="2" charset="0"/>
              </a:rPr>
              <a:t>2.1.2 Veranstaltungen mit Übernachtung</a:t>
            </a:r>
          </a:p>
        </p:txBody>
      </p:sp>
      <p:pic>
        <p:nvPicPr>
          <p:cNvPr id="5" name="Grafik 4" descr="Ein Bild, das Zug enthält.&#10;&#10;Automatisch generierte Beschreibung">
            <a:extLst>
              <a:ext uri="{FF2B5EF4-FFF2-40B4-BE49-F238E27FC236}">
                <a16:creationId xmlns:a16="http://schemas.microsoft.com/office/drawing/2014/main" id="{E057C89A-9E3D-4542-B79C-68442CE0544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84706"/>
          <a:stretch/>
        </p:blipFill>
        <p:spPr>
          <a:xfrm>
            <a:off x="-97377" y="243"/>
            <a:ext cx="12386753" cy="1340285"/>
          </a:xfrm>
          <a:prstGeom prst="rect">
            <a:avLst/>
          </a:prstGeom>
        </p:spPr>
      </p:pic>
      <p:pic>
        <p:nvPicPr>
          <p:cNvPr id="7" name="Grafik 6" descr="Ein Bild, das Monitor, Bildschirm, Computer, Essen enthält.&#10;&#10;Automatisch generierte Beschreibung">
            <a:extLst>
              <a:ext uri="{FF2B5EF4-FFF2-40B4-BE49-F238E27FC236}">
                <a16:creationId xmlns:a16="http://schemas.microsoft.com/office/drawing/2014/main" id="{F1C06A14-1946-484A-9AD8-37848FC3B40C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90371"/>
          <a:stretch/>
        </p:blipFill>
        <p:spPr>
          <a:xfrm>
            <a:off x="-23804" y="6100175"/>
            <a:ext cx="12313179" cy="838788"/>
          </a:xfrm>
          <a:prstGeom prst="rect">
            <a:avLst/>
          </a:prstGeom>
        </p:spPr>
      </p:pic>
      <p:sp>
        <p:nvSpPr>
          <p:cNvPr id="6" name="Rectangle 3">
            <a:extLst>
              <a:ext uri="{FF2B5EF4-FFF2-40B4-BE49-F238E27FC236}">
                <a16:creationId xmlns:a16="http://schemas.microsoft.com/office/drawing/2014/main" id="{69191C44-B996-964B-BFCE-3AA967651A49}"/>
              </a:ext>
            </a:extLst>
          </p:cNvPr>
          <p:cNvSpPr txBox="1">
            <a:spLocks noChangeArrowheads="1"/>
          </p:cNvSpPr>
          <p:nvPr/>
        </p:nvSpPr>
        <p:spPr>
          <a:xfrm>
            <a:off x="1093509" y="1725105"/>
            <a:ext cx="9653047" cy="437507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3000"/>
              </a:lnSpc>
            </a:pPr>
            <a:r>
              <a:rPr lang="de-DE" altLang="de-DE" sz="1800" b="1" dirty="0"/>
              <a:t>Berechnung der Förderung:</a:t>
            </a:r>
          </a:p>
          <a:p>
            <a:pPr>
              <a:lnSpc>
                <a:spcPts val="3000"/>
              </a:lnSpc>
            </a:pPr>
            <a:r>
              <a:rPr lang="de-DE" altLang="de-DE" sz="1800" b="1" dirty="0"/>
              <a:t>Teilnehmer*innen aus anderen Landkreisen:</a:t>
            </a:r>
          </a:p>
          <a:p>
            <a:pPr>
              <a:lnSpc>
                <a:spcPts val="3000"/>
              </a:lnSpc>
            </a:pPr>
            <a:r>
              <a:rPr lang="de-DE" sz="1600" dirty="0"/>
              <a:t>Je angefangene 10 Teilnehmer*innen aus dem Landkreis Ebersberg kann ein*e Teilnehmer*in aus einem anderen Landkreis mitgefördert werden. Eine Doppelförderung durch mehrere Landkreise ist auszuschließen.</a:t>
            </a:r>
          </a:p>
          <a:p>
            <a:pPr>
              <a:lnSpc>
                <a:spcPts val="3000"/>
              </a:lnSpc>
            </a:pPr>
            <a:r>
              <a:rPr lang="de-DE" altLang="de-DE" sz="1800" b="1" dirty="0"/>
              <a:t>Inklusive oder integrative Veranstaltung:</a:t>
            </a:r>
            <a:br>
              <a:rPr lang="de-DE" altLang="de-DE" sz="1800" b="1" dirty="0"/>
            </a:br>
            <a:r>
              <a:rPr lang="de-DE" altLang="de-DE" sz="1600" dirty="0"/>
              <a:t>je 4 Menschen mit  Förderbedarf oder 2 Menschen mit besonders hohem Förderbedarf  wird 1 Betreuer*in 15,- € pro Tag angerechnet.</a:t>
            </a:r>
          </a:p>
          <a:p>
            <a:pPr>
              <a:lnSpc>
                <a:spcPts val="3000"/>
              </a:lnSpc>
            </a:pPr>
            <a:endParaRPr lang="de-DE" altLang="de-DE" sz="1600" dirty="0"/>
          </a:p>
          <a:p>
            <a:pPr marL="0" marR="0" lvl="0" indent="0" algn="l" defTabSz="457200" rtl="0" eaLnBrk="1" fontAlgn="auto" latinLnBrk="0" hangingPunct="1">
              <a:lnSpc>
                <a:spcPts val="3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à"/>
              <a:tabLst/>
              <a:defRPr/>
            </a:pPr>
            <a:r>
              <a:rPr kumimoji="0" lang="de-DE" altLang="de-DE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sym typeface="Wingdings" panose="05000000000000000000" pitchFamily="2" charset="2"/>
              </a:rPr>
              <a:t>Bitte beachten: Orientierungsleitfaden für das Zuschusswesen - Nachhaltigkeit, Soziale Gerechtigkeit, Inklusion, Integration, siehe: </a:t>
            </a:r>
            <a:r>
              <a:rPr kumimoji="0" lang="de-DE" altLang="de-DE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sym typeface="Wingdings" panose="05000000000000000000" pitchFamily="2" charset="2"/>
                <a:hlinkClick r:id="rId4"/>
              </a:rPr>
              <a:t>https://www.kjr-ebe.de/wp-content/uploads/2023/12/Orientierungsleitfaden_final.pdf </a:t>
            </a:r>
            <a:endParaRPr kumimoji="0" lang="de-DE" altLang="de-DE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  <a:sym typeface="Wingdings" panose="05000000000000000000" pitchFamily="2" charset="2"/>
            </a:endParaRPr>
          </a:p>
          <a:p>
            <a:pPr>
              <a:lnSpc>
                <a:spcPts val="3000"/>
              </a:lnSpc>
            </a:pPr>
            <a:endParaRPr lang="de-DE" altLang="de-DE" sz="1800" dirty="0"/>
          </a:p>
        </p:txBody>
      </p:sp>
    </p:spTree>
    <p:extLst>
      <p:ext uri="{BB962C8B-B14F-4D97-AF65-F5344CB8AC3E}">
        <p14:creationId xmlns:p14="http://schemas.microsoft.com/office/powerpoint/2010/main" val="427195395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AEA2E4B-F666-EA4A-9F57-DA6CD9F82A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72359" y="1195933"/>
            <a:ext cx="10520855" cy="607819"/>
          </a:xfrm>
        </p:spPr>
        <p:txBody>
          <a:bodyPr>
            <a:normAutofit/>
          </a:bodyPr>
          <a:lstStyle/>
          <a:p>
            <a:r>
              <a:rPr lang="de-DE" sz="2800" dirty="0">
                <a:latin typeface="Brandon Printed One Shadow" panose="02000000000000000000" pitchFamily="2" charset="0"/>
              </a:rPr>
              <a:t>2.2 </a:t>
            </a:r>
            <a:r>
              <a:rPr lang="de-DE" sz="2800" dirty="0" err="1">
                <a:latin typeface="Brandon Printed One Shadow" panose="02000000000000000000" pitchFamily="2" charset="0"/>
              </a:rPr>
              <a:t>Mitarbeitendenbildung</a:t>
            </a:r>
            <a:endParaRPr lang="de-DE" sz="2800" dirty="0">
              <a:latin typeface="Brandon Printed One Shadow" panose="02000000000000000000" pitchFamily="2" charset="0"/>
            </a:endParaRPr>
          </a:p>
        </p:txBody>
      </p:sp>
      <p:pic>
        <p:nvPicPr>
          <p:cNvPr id="5" name="Grafik 4" descr="Ein Bild, das Zug enthält.&#10;&#10;Automatisch generierte Beschreibung">
            <a:extLst>
              <a:ext uri="{FF2B5EF4-FFF2-40B4-BE49-F238E27FC236}">
                <a16:creationId xmlns:a16="http://schemas.microsoft.com/office/drawing/2014/main" id="{E057C89A-9E3D-4542-B79C-68442CE0544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84706"/>
          <a:stretch/>
        </p:blipFill>
        <p:spPr>
          <a:xfrm>
            <a:off x="-97377" y="243"/>
            <a:ext cx="12386753" cy="1340285"/>
          </a:xfrm>
          <a:prstGeom prst="rect">
            <a:avLst/>
          </a:prstGeom>
        </p:spPr>
      </p:pic>
      <p:pic>
        <p:nvPicPr>
          <p:cNvPr id="7" name="Grafik 6" descr="Ein Bild, das Monitor, Bildschirm, Computer, Essen enthält.&#10;&#10;Automatisch generierte Beschreibung">
            <a:extLst>
              <a:ext uri="{FF2B5EF4-FFF2-40B4-BE49-F238E27FC236}">
                <a16:creationId xmlns:a16="http://schemas.microsoft.com/office/drawing/2014/main" id="{F1C06A14-1946-484A-9AD8-37848FC3B40C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90371"/>
          <a:stretch/>
        </p:blipFill>
        <p:spPr>
          <a:xfrm>
            <a:off x="-23804" y="6100175"/>
            <a:ext cx="12313179" cy="838788"/>
          </a:xfrm>
          <a:prstGeom prst="rect">
            <a:avLst/>
          </a:prstGeom>
        </p:spPr>
      </p:pic>
      <p:sp>
        <p:nvSpPr>
          <p:cNvPr id="8" name="Rectangle 3">
            <a:extLst>
              <a:ext uri="{FF2B5EF4-FFF2-40B4-BE49-F238E27FC236}">
                <a16:creationId xmlns:a16="http://schemas.microsoft.com/office/drawing/2014/main" id="{E44FCF85-954A-854A-B9C6-0F3951038737}"/>
              </a:ext>
            </a:extLst>
          </p:cNvPr>
          <p:cNvSpPr txBox="1">
            <a:spLocks noChangeArrowheads="1"/>
          </p:cNvSpPr>
          <p:nvPr/>
        </p:nvSpPr>
        <p:spPr>
          <a:xfrm>
            <a:off x="346841" y="1761712"/>
            <a:ext cx="11382704" cy="504056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1800" b="1" dirty="0">
                <a:latin typeface="Arial" panose="020B0604020202020204" pitchFamily="34" charset="0"/>
                <a:cs typeface="Arial" panose="020B0604020202020204" pitchFamily="34" charset="0"/>
              </a:rPr>
              <a:t>Gefördert werden:</a:t>
            </a:r>
          </a:p>
          <a:p>
            <a:pPr marL="342900" lvl="1" indent="-342900">
              <a:lnSpc>
                <a:spcPts val="3000"/>
              </a:lnSpc>
              <a:buFont typeface="Arial" panose="020B0604020202020204" pitchFamily="34" charset="0"/>
              <a:buChar char="•"/>
            </a:pPr>
            <a:r>
              <a:rPr lang="de-DE" altLang="de-DE" sz="1800" dirty="0"/>
              <a:t>Aus- und Fortbildung für die Juleica</a:t>
            </a:r>
          </a:p>
          <a:p>
            <a:pPr marL="342900" lvl="1" indent="-342900">
              <a:lnSpc>
                <a:spcPts val="3000"/>
              </a:lnSpc>
              <a:buFont typeface="Arial" panose="020B0604020202020204" pitchFamily="34" charset="0"/>
              <a:buChar char="•"/>
            </a:pPr>
            <a:r>
              <a:rPr lang="de-DE" altLang="de-DE" sz="1800" dirty="0"/>
              <a:t>thematische Angebote, z.B. Schulungen für Gruppenleiter*innen</a:t>
            </a:r>
          </a:p>
          <a:p>
            <a:pPr marL="342900" lvl="1" indent="-342900">
              <a:lnSpc>
                <a:spcPts val="3000"/>
              </a:lnSpc>
              <a:buFont typeface="Arial" panose="020B0604020202020204" pitchFamily="34" charset="0"/>
              <a:buChar char="•"/>
            </a:pPr>
            <a:r>
              <a:rPr lang="de-DE" altLang="de-DE" sz="1800" dirty="0"/>
              <a:t>Klausuren</a:t>
            </a:r>
            <a:br>
              <a:rPr lang="de-DE" altLang="de-DE" sz="1800" dirty="0"/>
            </a:br>
            <a:r>
              <a:rPr lang="de-DE" altLang="de-DE" sz="1200" b="1" dirty="0">
                <a:solidFill>
                  <a:srgbClr val="FF0000"/>
                </a:solidFill>
              </a:rPr>
              <a:t>Achtung: tägliche Bildungseinheit nicht länger als 6 Stunden. Wenn die tägliche Bildungseinheit über 6 Stunden dauert, ist der Förderantrag im Vorhinein beim Bayerischen Jugendring zu stellen.</a:t>
            </a:r>
          </a:p>
          <a:p>
            <a:pPr marL="0" lvl="1">
              <a:lnSpc>
                <a:spcPts val="3000"/>
              </a:lnSpc>
            </a:pPr>
            <a:r>
              <a:rPr lang="de-DE" altLang="de-DE" sz="1800" b="1" dirty="0"/>
              <a:t>Berechnung der Förderung:</a:t>
            </a:r>
          </a:p>
          <a:p>
            <a:pPr>
              <a:lnSpc>
                <a:spcPts val="3000"/>
              </a:lnSpc>
            </a:pPr>
            <a:r>
              <a:rPr lang="de-DE" altLang="de-DE" sz="1600" dirty="0"/>
              <a:t>25 % der Gesamtkosten, maximal Defizit, Maximal Zuschuss </a:t>
            </a:r>
            <a:r>
              <a:rPr lang="de-DE" altLang="de-DE" sz="1600" dirty="0">
                <a:highlight>
                  <a:srgbClr val="FFFF00"/>
                </a:highlight>
              </a:rPr>
              <a:t>400 € </a:t>
            </a:r>
          </a:p>
          <a:p>
            <a:pPr>
              <a:lnSpc>
                <a:spcPts val="3000"/>
              </a:lnSpc>
            </a:pPr>
            <a:r>
              <a:rPr lang="de-DE" altLang="de-DE" sz="1800" b="1" dirty="0">
                <a:solidFill>
                  <a:srgbClr val="000000"/>
                </a:solidFill>
              </a:rPr>
              <a:t>Anträge Zuschussonlineportal: </a:t>
            </a:r>
            <a:r>
              <a:rPr lang="de-DE" altLang="de-DE" sz="1800" b="1" dirty="0">
                <a:solidFill>
                  <a:srgbClr val="000000"/>
                </a:solidFill>
                <a:hlinkClick r:id="rId4"/>
              </a:rPr>
              <a:t>http://www.kjr-zuschuss.de</a:t>
            </a:r>
            <a:endParaRPr lang="de-DE" altLang="de-DE" sz="1800" b="1" dirty="0">
              <a:solidFill>
                <a:srgbClr val="000000"/>
              </a:solidFill>
            </a:endParaRPr>
          </a:p>
          <a:p>
            <a:pPr>
              <a:lnSpc>
                <a:spcPts val="3000"/>
              </a:lnSpc>
            </a:pPr>
            <a:r>
              <a:rPr lang="de-DE" altLang="de-DE" sz="1800" b="1" dirty="0">
                <a:solidFill>
                  <a:srgbClr val="000000"/>
                </a:solidFill>
              </a:rPr>
              <a:t>Abgabefrist: </a:t>
            </a:r>
            <a:r>
              <a:rPr lang="de-DE" altLang="de-DE" sz="1800" dirty="0">
                <a:solidFill>
                  <a:srgbClr val="000000"/>
                </a:solidFill>
              </a:rPr>
              <a:t>8 Wochen nach Beendigung der Maßnahme</a:t>
            </a:r>
            <a:endParaRPr lang="de-DE" altLang="de-DE" sz="1800" dirty="0"/>
          </a:p>
          <a:p>
            <a:pPr>
              <a:lnSpc>
                <a:spcPts val="3000"/>
              </a:lnSpc>
            </a:pPr>
            <a:endParaRPr lang="de-DE" altLang="de-DE" sz="1800" dirty="0"/>
          </a:p>
          <a:p>
            <a:pPr>
              <a:lnSpc>
                <a:spcPts val="3000"/>
              </a:lnSpc>
            </a:pPr>
            <a:endParaRPr lang="de-DE" altLang="de-DE" sz="1800" dirty="0"/>
          </a:p>
          <a:p>
            <a:pPr>
              <a:lnSpc>
                <a:spcPts val="3000"/>
              </a:lnSpc>
            </a:pPr>
            <a:endParaRPr lang="de-DE" altLang="de-DE" sz="1800" dirty="0"/>
          </a:p>
        </p:txBody>
      </p:sp>
    </p:spTree>
    <p:extLst>
      <p:ext uri="{BB962C8B-B14F-4D97-AF65-F5344CB8AC3E}">
        <p14:creationId xmlns:p14="http://schemas.microsoft.com/office/powerpoint/2010/main" val="171563907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AEA2E4B-F666-EA4A-9F57-DA6CD9F82A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72359" y="1292768"/>
            <a:ext cx="10520855" cy="1131088"/>
          </a:xfrm>
        </p:spPr>
        <p:txBody>
          <a:bodyPr>
            <a:normAutofit/>
          </a:bodyPr>
          <a:lstStyle/>
          <a:p>
            <a:r>
              <a:rPr lang="de-DE" sz="2800" dirty="0">
                <a:latin typeface="Brandon Printed One Shadow" panose="02000000000000000000" pitchFamily="2" charset="0"/>
              </a:rPr>
              <a:t>2.3 Anschaffungen, Verbrauchsmaterial, Öffentlichkeitsarbeit, Verwaltungskosten und Ausstattung</a:t>
            </a:r>
          </a:p>
        </p:txBody>
      </p:sp>
      <p:pic>
        <p:nvPicPr>
          <p:cNvPr id="5" name="Grafik 4" descr="Ein Bild, das Zug enthält.&#10;&#10;Automatisch generierte Beschreibung">
            <a:extLst>
              <a:ext uri="{FF2B5EF4-FFF2-40B4-BE49-F238E27FC236}">
                <a16:creationId xmlns:a16="http://schemas.microsoft.com/office/drawing/2014/main" id="{E057C89A-9E3D-4542-B79C-68442CE0544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84706"/>
          <a:stretch/>
        </p:blipFill>
        <p:spPr>
          <a:xfrm>
            <a:off x="-97377" y="243"/>
            <a:ext cx="12386753" cy="1340285"/>
          </a:xfrm>
          <a:prstGeom prst="rect">
            <a:avLst/>
          </a:prstGeom>
        </p:spPr>
      </p:pic>
      <p:pic>
        <p:nvPicPr>
          <p:cNvPr id="7" name="Grafik 6" descr="Ein Bild, das Monitor, Bildschirm, Computer, Essen enthält.&#10;&#10;Automatisch generierte Beschreibung">
            <a:extLst>
              <a:ext uri="{FF2B5EF4-FFF2-40B4-BE49-F238E27FC236}">
                <a16:creationId xmlns:a16="http://schemas.microsoft.com/office/drawing/2014/main" id="{F1C06A14-1946-484A-9AD8-37848FC3B40C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90371"/>
          <a:stretch/>
        </p:blipFill>
        <p:spPr>
          <a:xfrm>
            <a:off x="-23804" y="6100175"/>
            <a:ext cx="12313179" cy="838788"/>
          </a:xfrm>
          <a:prstGeom prst="rect">
            <a:avLst/>
          </a:prstGeom>
        </p:spPr>
      </p:pic>
      <p:sp>
        <p:nvSpPr>
          <p:cNvPr id="6" name="Rectangle 3">
            <a:extLst>
              <a:ext uri="{FF2B5EF4-FFF2-40B4-BE49-F238E27FC236}">
                <a16:creationId xmlns:a16="http://schemas.microsoft.com/office/drawing/2014/main" id="{D9F44568-4031-AD43-B0B0-16F75CEAE8D2}"/>
              </a:ext>
            </a:extLst>
          </p:cNvPr>
          <p:cNvSpPr txBox="1">
            <a:spLocks noChangeArrowheads="1"/>
          </p:cNvSpPr>
          <p:nvPr/>
        </p:nvSpPr>
        <p:spPr>
          <a:xfrm>
            <a:off x="2243571" y="2268292"/>
            <a:ext cx="7704856" cy="37982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3000"/>
              </a:lnSpc>
            </a:pPr>
            <a:r>
              <a:rPr lang="de-DE" altLang="de-DE" sz="1800" b="1" dirty="0"/>
              <a:t>Berechnung der Förderung:</a:t>
            </a:r>
          </a:p>
          <a:p>
            <a:pPr>
              <a:lnSpc>
                <a:spcPts val="3000"/>
              </a:lnSpc>
            </a:pPr>
            <a:r>
              <a:rPr lang="de-DE" altLang="de-DE" sz="1800" dirty="0"/>
              <a:t>Pro Verein </a:t>
            </a:r>
          </a:p>
          <a:p>
            <a:pPr>
              <a:lnSpc>
                <a:spcPts val="3000"/>
              </a:lnSpc>
            </a:pPr>
            <a:r>
              <a:rPr lang="de-DE" altLang="de-DE" sz="1800" b="1" dirty="0"/>
              <a:t>pauschaler </a:t>
            </a:r>
            <a:r>
              <a:rPr lang="de-DE" altLang="de-DE" sz="1800" dirty="0"/>
              <a:t>Zuschuss </a:t>
            </a:r>
            <a:r>
              <a:rPr lang="de-DE" altLang="de-DE" sz="1800" b="1" dirty="0"/>
              <a:t>ohne</a:t>
            </a:r>
            <a:r>
              <a:rPr lang="de-DE" altLang="de-DE" sz="1800" dirty="0"/>
              <a:t> </a:t>
            </a:r>
            <a:r>
              <a:rPr lang="de-DE" altLang="de-DE" sz="1800" b="1" dirty="0"/>
              <a:t>Ausgabebelege</a:t>
            </a:r>
            <a:r>
              <a:rPr lang="de-DE" altLang="de-DE" sz="1800" dirty="0"/>
              <a:t>: 70,- € pro Jahr</a:t>
            </a:r>
            <a:endParaRPr lang="de-DE" altLang="de-DE" sz="800" dirty="0"/>
          </a:p>
          <a:p>
            <a:pPr>
              <a:lnSpc>
                <a:spcPts val="3000"/>
              </a:lnSpc>
            </a:pPr>
            <a:r>
              <a:rPr lang="de-DE" altLang="de-DE" sz="3600" b="1" dirty="0"/>
              <a:t>oder:</a:t>
            </a:r>
          </a:p>
          <a:p>
            <a:pPr>
              <a:lnSpc>
                <a:spcPts val="3000"/>
              </a:lnSpc>
            </a:pPr>
            <a:r>
              <a:rPr lang="de-DE" altLang="de-DE" sz="1800" dirty="0"/>
              <a:t>Zuschuss </a:t>
            </a:r>
            <a:r>
              <a:rPr lang="de-DE" altLang="de-DE" sz="1800" b="1" dirty="0"/>
              <a:t>mit</a:t>
            </a:r>
            <a:r>
              <a:rPr lang="de-DE" altLang="de-DE" sz="1800" dirty="0"/>
              <a:t> </a:t>
            </a:r>
            <a:r>
              <a:rPr lang="de-DE" altLang="de-DE" sz="1800" b="1" dirty="0"/>
              <a:t>Ausgabebelegen</a:t>
            </a:r>
            <a:r>
              <a:rPr lang="de-DE" altLang="de-DE" sz="1800" dirty="0"/>
              <a:t> 30 % der Gesamtkosten</a:t>
            </a:r>
          </a:p>
          <a:p>
            <a:pPr>
              <a:lnSpc>
                <a:spcPts val="3000"/>
              </a:lnSpc>
            </a:pPr>
            <a:r>
              <a:rPr lang="de-DE" altLang="de-DE" sz="1800" dirty="0"/>
              <a:t>Maximal Zuschuss: 1.300,- € pro Jahr</a:t>
            </a:r>
          </a:p>
          <a:p>
            <a:pPr>
              <a:lnSpc>
                <a:spcPts val="3000"/>
              </a:lnSpc>
            </a:pPr>
            <a:r>
              <a:rPr lang="de-DE" altLang="de-DE" sz="1800" dirty="0"/>
              <a:t>(laufend eingehende Anträge werden addiert) nur Kosten für die Jugendarbeit (Nachweis erforderlich!)</a:t>
            </a:r>
          </a:p>
          <a:p>
            <a:pPr>
              <a:lnSpc>
                <a:spcPts val="3000"/>
              </a:lnSpc>
            </a:pPr>
            <a:endParaRPr lang="de-DE" altLang="de-DE" sz="1800" dirty="0"/>
          </a:p>
          <a:p>
            <a:pPr>
              <a:lnSpc>
                <a:spcPts val="3000"/>
              </a:lnSpc>
            </a:pPr>
            <a:endParaRPr lang="de-DE" altLang="de-DE" sz="1800" dirty="0"/>
          </a:p>
          <a:p>
            <a:pPr>
              <a:lnSpc>
                <a:spcPts val="3000"/>
              </a:lnSpc>
            </a:pPr>
            <a:endParaRPr lang="de-DE" altLang="de-DE" sz="1800" dirty="0"/>
          </a:p>
        </p:txBody>
      </p:sp>
    </p:spTree>
    <p:extLst>
      <p:ext uri="{BB962C8B-B14F-4D97-AF65-F5344CB8AC3E}">
        <p14:creationId xmlns:p14="http://schemas.microsoft.com/office/powerpoint/2010/main" val="398537118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AEA2E4B-F666-EA4A-9F57-DA6CD9F82A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72359" y="1292768"/>
            <a:ext cx="10520855" cy="1131088"/>
          </a:xfrm>
        </p:spPr>
        <p:txBody>
          <a:bodyPr>
            <a:normAutofit/>
          </a:bodyPr>
          <a:lstStyle/>
          <a:p>
            <a:r>
              <a:rPr lang="de-DE" sz="2800" dirty="0">
                <a:latin typeface="Brandon Printed One Shadow" panose="02000000000000000000" pitchFamily="2" charset="0"/>
              </a:rPr>
              <a:t>2.3 Anschaffungen, Verbrauchsmaterial, Öffentlichkeitsarbeit, Verwaltungskosten und Ausstattung</a:t>
            </a:r>
          </a:p>
        </p:txBody>
      </p:sp>
      <p:pic>
        <p:nvPicPr>
          <p:cNvPr id="5" name="Grafik 4" descr="Ein Bild, das Zug enthält.&#10;&#10;Automatisch generierte Beschreibung">
            <a:extLst>
              <a:ext uri="{FF2B5EF4-FFF2-40B4-BE49-F238E27FC236}">
                <a16:creationId xmlns:a16="http://schemas.microsoft.com/office/drawing/2014/main" id="{E057C89A-9E3D-4542-B79C-68442CE0544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84706"/>
          <a:stretch/>
        </p:blipFill>
        <p:spPr>
          <a:xfrm>
            <a:off x="-97377" y="243"/>
            <a:ext cx="12386753" cy="1340285"/>
          </a:xfrm>
          <a:prstGeom prst="rect">
            <a:avLst/>
          </a:prstGeom>
        </p:spPr>
      </p:pic>
      <p:pic>
        <p:nvPicPr>
          <p:cNvPr id="7" name="Grafik 6" descr="Ein Bild, das Monitor, Bildschirm, Computer, Essen enthält.&#10;&#10;Automatisch generierte Beschreibung">
            <a:extLst>
              <a:ext uri="{FF2B5EF4-FFF2-40B4-BE49-F238E27FC236}">
                <a16:creationId xmlns:a16="http://schemas.microsoft.com/office/drawing/2014/main" id="{F1C06A14-1946-484A-9AD8-37848FC3B40C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90371"/>
          <a:stretch/>
        </p:blipFill>
        <p:spPr>
          <a:xfrm>
            <a:off x="-23804" y="6100175"/>
            <a:ext cx="12313179" cy="838788"/>
          </a:xfrm>
          <a:prstGeom prst="rect">
            <a:avLst/>
          </a:prstGeom>
        </p:spPr>
      </p:pic>
      <p:sp>
        <p:nvSpPr>
          <p:cNvPr id="8" name="Rectangle 3">
            <a:extLst>
              <a:ext uri="{FF2B5EF4-FFF2-40B4-BE49-F238E27FC236}">
                <a16:creationId xmlns:a16="http://schemas.microsoft.com/office/drawing/2014/main" id="{DB60690A-6059-A146-9147-2D59DB43C877}"/>
              </a:ext>
            </a:extLst>
          </p:cNvPr>
          <p:cNvSpPr txBox="1">
            <a:spLocks noChangeArrowheads="1"/>
          </p:cNvSpPr>
          <p:nvPr/>
        </p:nvSpPr>
        <p:spPr>
          <a:xfrm>
            <a:off x="2243571" y="2423856"/>
            <a:ext cx="7704856" cy="356488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3000"/>
              </a:lnSpc>
            </a:pPr>
            <a:r>
              <a:rPr lang="de-DE" altLang="de-DE" sz="1800" b="1" dirty="0"/>
              <a:t>Gefördert werden:</a:t>
            </a:r>
          </a:p>
          <a:p>
            <a:pPr marL="285750" indent="-285750">
              <a:lnSpc>
                <a:spcPts val="3000"/>
              </a:lnSpc>
              <a:buFont typeface="Arial" panose="020B0604020202020204" pitchFamily="34" charset="0"/>
              <a:buChar char="•"/>
            </a:pPr>
            <a:r>
              <a:rPr lang="de-DE" altLang="de-DE" sz="1800" dirty="0"/>
              <a:t>Technische Mittel, Fachliteratur, Arbeitsmaterial, </a:t>
            </a:r>
          </a:p>
          <a:p>
            <a:pPr marL="285750" indent="-285750">
              <a:lnSpc>
                <a:spcPts val="3000"/>
              </a:lnSpc>
              <a:buFont typeface="Arial" panose="020B0604020202020204" pitchFamily="34" charset="0"/>
              <a:buChar char="•"/>
            </a:pPr>
            <a:r>
              <a:rPr lang="de-DE" altLang="de-DE" sz="1800" dirty="0"/>
              <a:t>Behindertenspezifisches Material, Sport-/Spielgeräte, </a:t>
            </a:r>
          </a:p>
          <a:p>
            <a:pPr marL="285750" indent="-285750">
              <a:lnSpc>
                <a:spcPts val="3000"/>
              </a:lnSpc>
              <a:buFont typeface="Arial" panose="020B0604020202020204" pitchFamily="34" charset="0"/>
              <a:buChar char="•"/>
            </a:pPr>
            <a:r>
              <a:rPr lang="de-DE" altLang="de-DE" sz="1800" dirty="0"/>
              <a:t>vorgeschriebene Kleidung für Ausübung der Aktivität im Verein</a:t>
            </a:r>
          </a:p>
          <a:p>
            <a:pPr marL="285750" indent="-285750">
              <a:lnSpc>
                <a:spcPts val="3000"/>
              </a:lnSpc>
              <a:buFont typeface="Arial" panose="020B0604020202020204" pitchFamily="34" charset="0"/>
              <a:buChar char="•"/>
            </a:pPr>
            <a:r>
              <a:rPr lang="de-DE" altLang="de-DE" sz="1800" dirty="0"/>
              <a:t>Portokosten, Büro- und Verbrauchsmaterial, Öffentlichkeitsarbeit</a:t>
            </a:r>
            <a:endParaRPr lang="de-DE" altLang="de-DE" sz="1800" b="1" dirty="0"/>
          </a:p>
          <a:p>
            <a:pPr>
              <a:lnSpc>
                <a:spcPts val="3000"/>
              </a:lnSpc>
            </a:pPr>
            <a:r>
              <a:rPr lang="de-DE" altLang="de-DE" sz="1800" b="1" dirty="0"/>
              <a:t>Abgabefrist: </a:t>
            </a:r>
            <a:r>
              <a:rPr lang="de-DE" altLang="de-DE" sz="1800" dirty="0"/>
              <a:t>31.10. </a:t>
            </a:r>
            <a:br>
              <a:rPr lang="de-DE" altLang="de-DE" sz="1800" dirty="0"/>
            </a:br>
            <a:r>
              <a:rPr lang="de-DE" altLang="de-DE" sz="1800" b="1" dirty="0"/>
              <a:t>Belege vom 01.10. des Vorjahres bis zum 30.09. des laufenden Jahres</a:t>
            </a:r>
          </a:p>
          <a:p>
            <a:pPr>
              <a:lnSpc>
                <a:spcPts val="3000"/>
              </a:lnSpc>
            </a:pPr>
            <a:endParaRPr lang="de-DE" altLang="de-DE" sz="1800" dirty="0"/>
          </a:p>
          <a:p>
            <a:pPr>
              <a:lnSpc>
                <a:spcPts val="3000"/>
              </a:lnSpc>
            </a:pPr>
            <a:endParaRPr lang="de-DE" altLang="de-DE" sz="1800" dirty="0"/>
          </a:p>
          <a:p>
            <a:pPr>
              <a:lnSpc>
                <a:spcPts val="3000"/>
              </a:lnSpc>
            </a:pPr>
            <a:endParaRPr lang="de-DE" altLang="de-DE" sz="1800" dirty="0"/>
          </a:p>
          <a:p>
            <a:pPr>
              <a:lnSpc>
                <a:spcPts val="3000"/>
              </a:lnSpc>
            </a:pPr>
            <a:endParaRPr lang="de-DE" altLang="de-DE" sz="1800" dirty="0"/>
          </a:p>
        </p:txBody>
      </p:sp>
    </p:spTree>
    <p:extLst>
      <p:ext uri="{BB962C8B-B14F-4D97-AF65-F5344CB8AC3E}">
        <p14:creationId xmlns:p14="http://schemas.microsoft.com/office/powerpoint/2010/main" val="75875731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AEA2E4B-F666-EA4A-9F57-DA6CD9F82A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72359" y="1292768"/>
            <a:ext cx="10520855" cy="1131088"/>
          </a:xfrm>
        </p:spPr>
        <p:txBody>
          <a:bodyPr>
            <a:normAutofit/>
          </a:bodyPr>
          <a:lstStyle/>
          <a:p>
            <a:r>
              <a:rPr lang="de-DE" sz="2800" dirty="0">
                <a:latin typeface="Brandon Printed One Shadow" panose="02000000000000000000" pitchFamily="2" charset="0"/>
              </a:rPr>
              <a:t>2.3 Anschaffungen, Verbrauchsmaterial, Öffentlichkeitsarbeit, Verwaltungskosten und Ausstattung</a:t>
            </a:r>
          </a:p>
        </p:txBody>
      </p:sp>
      <p:pic>
        <p:nvPicPr>
          <p:cNvPr id="5" name="Grafik 4" descr="Ein Bild, das Zug enthält.&#10;&#10;Automatisch generierte Beschreibung">
            <a:extLst>
              <a:ext uri="{FF2B5EF4-FFF2-40B4-BE49-F238E27FC236}">
                <a16:creationId xmlns:a16="http://schemas.microsoft.com/office/drawing/2014/main" id="{E057C89A-9E3D-4542-B79C-68442CE0544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84706"/>
          <a:stretch/>
        </p:blipFill>
        <p:spPr>
          <a:xfrm>
            <a:off x="-97377" y="243"/>
            <a:ext cx="12386753" cy="1340285"/>
          </a:xfrm>
          <a:prstGeom prst="rect">
            <a:avLst/>
          </a:prstGeom>
        </p:spPr>
      </p:pic>
      <p:pic>
        <p:nvPicPr>
          <p:cNvPr id="7" name="Grafik 6" descr="Ein Bild, das Monitor, Bildschirm, Computer, Essen enthält.&#10;&#10;Automatisch generierte Beschreibung">
            <a:extLst>
              <a:ext uri="{FF2B5EF4-FFF2-40B4-BE49-F238E27FC236}">
                <a16:creationId xmlns:a16="http://schemas.microsoft.com/office/drawing/2014/main" id="{F1C06A14-1946-484A-9AD8-37848FC3B40C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90371"/>
          <a:stretch/>
        </p:blipFill>
        <p:spPr>
          <a:xfrm>
            <a:off x="-23804" y="6100175"/>
            <a:ext cx="12313179" cy="838788"/>
          </a:xfrm>
          <a:prstGeom prst="rect">
            <a:avLst/>
          </a:prstGeom>
        </p:spPr>
      </p:pic>
      <p:sp>
        <p:nvSpPr>
          <p:cNvPr id="6" name="Rectangle 3">
            <a:extLst>
              <a:ext uri="{FF2B5EF4-FFF2-40B4-BE49-F238E27FC236}">
                <a16:creationId xmlns:a16="http://schemas.microsoft.com/office/drawing/2014/main" id="{C17D62BE-D4E3-4F4F-A1B7-FD1A9D4DA3A7}"/>
              </a:ext>
            </a:extLst>
          </p:cNvPr>
          <p:cNvSpPr txBox="1">
            <a:spLocks noChangeArrowheads="1"/>
          </p:cNvSpPr>
          <p:nvPr/>
        </p:nvSpPr>
        <p:spPr>
          <a:xfrm>
            <a:off x="2243571" y="2104894"/>
            <a:ext cx="7704856" cy="372834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3000"/>
              </a:lnSpc>
            </a:pPr>
            <a:endParaRPr lang="de-DE" altLang="de-DE" sz="1800" dirty="0"/>
          </a:p>
          <a:p>
            <a:pPr>
              <a:lnSpc>
                <a:spcPts val="3000"/>
              </a:lnSpc>
            </a:pPr>
            <a:r>
              <a:rPr lang="de-DE" altLang="de-DE" sz="1800" b="1" dirty="0"/>
              <a:t>Berechnung der Förderung:</a:t>
            </a:r>
          </a:p>
          <a:p>
            <a:pPr>
              <a:lnSpc>
                <a:spcPts val="3000"/>
              </a:lnSpc>
            </a:pPr>
            <a:r>
              <a:rPr lang="de-DE" altLang="de-DE" sz="1800" dirty="0"/>
              <a:t>Zuschuss nur mit Vorlage </a:t>
            </a:r>
            <a:r>
              <a:rPr lang="de-DE" altLang="de-DE" sz="1800" b="1" dirty="0"/>
              <a:t>aller</a:t>
            </a:r>
            <a:r>
              <a:rPr lang="de-DE" altLang="de-DE" sz="1800" dirty="0"/>
              <a:t> Ausgabebelege (Kopien)</a:t>
            </a:r>
          </a:p>
          <a:p>
            <a:pPr>
              <a:lnSpc>
                <a:spcPts val="3000"/>
              </a:lnSpc>
            </a:pPr>
            <a:r>
              <a:rPr lang="de-DE" altLang="de-DE" sz="1800" dirty="0"/>
              <a:t>maximal 30 % der Gesamtausgaben</a:t>
            </a:r>
          </a:p>
          <a:p>
            <a:pPr>
              <a:lnSpc>
                <a:spcPts val="3000"/>
              </a:lnSpc>
            </a:pPr>
            <a:r>
              <a:rPr lang="de-DE" altLang="de-DE" sz="1800" dirty="0"/>
              <a:t>maximal Defizit</a:t>
            </a:r>
          </a:p>
          <a:p>
            <a:pPr>
              <a:lnSpc>
                <a:spcPts val="3000"/>
              </a:lnSpc>
            </a:pPr>
            <a:r>
              <a:rPr lang="de-DE" altLang="de-DE" sz="1800" dirty="0"/>
              <a:t>maximaler Zuschuss 1.300,- € pro Antragsjahr</a:t>
            </a:r>
          </a:p>
          <a:p>
            <a:pPr>
              <a:lnSpc>
                <a:spcPts val="3000"/>
              </a:lnSpc>
            </a:pPr>
            <a:r>
              <a:rPr lang="de-DE" altLang="de-DE" sz="1800" b="1" dirty="0">
                <a:solidFill>
                  <a:srgbClr val="000000"/>
                </a:solidFill>
              </a:rPr>
              <a:t>Anträge Zuschussonlineportal: </a:t>
            </a:r>
            <a:r>
              <a:rPr lang="de-DE" altLang="de-DE" sz="1800" b="1" dirty="0">
                <a:solidFill>
                  <a:srgbClr val="000000"/>
                </a:solidFill>
                <a:hlinkClick r:id="rId4"/>
              </a:rPr>
              <a:t>http://www.kjr-zuschuss.de</a:t>
            </a:r>
            <a:endParaRPr lang="de-DE" altLang="de-DE" sz="1800" dirty="0"/>
          </a:p>
        </p:txBody>
      </p:sp>
    </p:spTree>
    <p:extLst>
      <p:ext uri="{BB962C8B-B14F-4D97-AF65-F5344CB8AC3E}">
        <p14:creationId xmlns:p14="http://schemas.microsoft.com/office/powerpoint/2010/main" val="146067456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AEA2E4B-F666-EA4A-9F57-DA6CD9F82A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72359" y="1195933"/>
            <a:ext cx="10520855" cy="607819"/>
          </a:xfrm>
        </p:spPr>
        <p:txBody>
          <a:bodyPr>
            <a:normAutofit/>
          </a:bodyPr>
          <a:lstStyle/>
          <a:p>
            <a:r>
              <a:rPr lang="de-DE" sz="2800" dirty="0">
                <a:latin typeface="Brandon Printed One Shadow" panose="02000000000000000000" pitchFamily="2" charset="0"/>
              </a:rPr>
              <a:t>2.4 Neue Projekte/ Initiativen/ Ideen</a:t>
            </a:r>
          </a:p>
        </p:txBody>
      </p:sp>
      <p:pic>
        <p:nvPicPr>
          <p:cNvPr id="5" name="Grafik 4" descr="Ein Bild, das Zug enthält.&#10;&#10;Automatisch generierte Beschreibung">
            <a:extLst>
              <a:ext uri="{FF2B5EF4-FFF2-40B4-BE49-F238E27FC236}">
                <a16:creationId xmlns:a16="http://schemas.microsoft.com/office/drawing/2014/main" id="{E057C89A-9E3D-4542-B79C-68442CE0544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84706"/>
          <a:stretch/>
        </p:blipFill>
        <p:spPr>
          <a:xfrm>
            <a:off x="-97377" y="243"/>
            <a:ext cx="12386753" cy="1340285"/>
          </a:xfrm>
          <a:prstGeom prst="rect">
            <a:avLst/>
          </a:prstGeom>
        </p:spPr>
      </p:pic>
      <p:pic>
        <p:nvPicPr>
          <p:cNvPr id="7" name="Grafik 6" descr="Ein Bild, das Monitor, Bildschirm, Computer, Essen enthält.&#10;&#10;Automatisch generierte Beschreibung">
            <a:extLst>
              <a:ext uri="{FF2B5EF4-FFF2-40B4-BE49-F238E27FC236}">
                <a16:creationId xmlns:a16="http://schemas.microsoft.com/office/drawing/2014/main" id="{F1C06A14-1946-484A-9AD8-37848FC3B40C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90371"/>
          <a:stretch/>
        </p:blipFill>
        <p:spPr>
          <a:xfrm>
            <a:off x="-23804" y="6100175"/>
            <a:ext cx="12313179" cy="838788"/>
          </a:xfrm>
          <a:prstGeom prst="rect">
            <a:avLst/>
          </a:prstGeom>
        </p:spPr>
      </p:pic>
      <p:sp>
        <p:nvSpPr>
          <p:cNvPr id="6" name="Rectangle 3">
            <a:extLst>
              <a:ext uri="{FF2B5EF4-FFF2-40B4-BE49-F238E27FC236}">
                <a16:creationId xmlns:a16="http://schemas.microsoft.com/office/drawing/2014/main" id="{219C77AF-339C-8348-81C6-0669480770F4}"/>
              </a:ext>
            </a:extLst>
          </p:cNvPr>
          <p:cNvSpPr txBox="1">
            <a:spLocks noChangeArrowheads="1"/>
          </p:cNvSpPr>
          <p:nvPr/>
        </p:nvSpPr>
        <p:spPr>
          <a:xfrm>
            <a:off x="2280357" y="1801506"/>
            <a:ext cx="7704856" cy="482453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3000"/>
              </a:lnSpc>
            </a:pPr>
            <a:r>
              <a:rPr lang="de-DE" altLang="de-DE" sz="1800" b="1" dirty="0"/>
              <a:t>Gefördert werden:</a:t>
            </a:r>
          </a:p>
          <a:p>
            <a:pPr>
              <a:lnSpc>
                <a:spcPts val="3000"/>
              </a:lnSpc>
            </a:pPr>
            <a:r>
              <a:rPr lang="de-DE" altLang="de-DE" sz="1800" dirty="0"/>
              <a:t>Projekte/Initiativen/Ideen, mit denen neue Wege in der Jugendarbeit erschlossen werden. Hierfür sind keine Eingrenzungen vorgesehen. </a:t>
            </a:r>
          </a:p>
          <a:p>
            <a:pPr>
              <a:lnSpc>
                <a:spcPts val="3000"/>
              </a:lnSpc>
            </a:pPr>
            <a:r>
              <a:rPr lang="de-DE" altLang="de-DE" sz="1800" b="1" dirty="0"/>
              <a:t>Antragsstellung: </a:t>
            </a:r>
            <a:r>
              <a:rPr lang="de-DE" altLang="de-DE" sz="1800" b="1" i="1" u="sng" dirty="0"/>
              <a:t>vorab</a:t>
            </a:r>
            <a:r>
              <a:rPr lang="de-DE" altLang="de-DE" sz="1800" dirty="0"/>
              <a:t> mittels Projektbeschreibung/-konzeption</a:t>
            </a:r>
          </a:p>
          <a:p>
            <a:pPr>
              <a:lnSpc>
                <a:spcPts val="3000"/>
              </a:lnSpc>
            </a:pPr>
            <a:r>
              <a:rPr lang="de-DE" altLang="de-DE" sz="1800" dirty="0"/>
              <a:t>Die Förderung wird im </a:t>
            </a:r>
            <a:r>
              <a:rPr lang="de-DE" altLang="de-DE" sz="1800" b="1" dirty="0"/>
              <a:t>Vorfeld als Starthilfe </a:t>
            </a:r>
            <a:r>
              <a:rPr lang="de-DE" altLang="de-DE" sz="1800" dirty="0"/>
              <a:t>gewährt.</a:t>
            </a:r>
          </a:p>
          <a:p>
            <a:pPr marL="0" lvl="1">
              <a:lnSpc>
                <a:spcPts val="3000"/>
              </a:lnSpc>
            </a:pPr>
            <a:r>
              <a:rPr lang="de-DE" altLang="de-DE" sz="1800" b="1" dirty="0"/>
              <a:t>Berechnung der Förderung:</a:t>
            </a:r>
          </a:p>
          <a:p>
            <a:pPr>
              <a:lnSpc>
                <a:spcPts val="3000"/>
              </a:lnSpc>
            </a:pPr>
            <a:r>
              <a:rPr lang="de-DE" altLang="de-DE" sz="1800" dirty="0"/>
              <a:t>50 % der Gesamtkosten aber Maximal Zuschuss 500,- € </a:t>
            </a:r>
          </a:p>
          <a:p>
            <a:pPr>
              <a:lnSpc>
                <a:spcPts val="3000"/>
              </a:lnSpc>
            </a:pPr>
            <a:r>
              <a:rPr lang="de-DE" altLang="de-DE" sz="1800" b="1" dirty="0"/>
              <a:t>Abrechnung: </a:t>
            </a:r>
            <a:r>
              <a:rPr lang="de-DE" altLang="de-DE" sz="1800" dirty="0"/>
              <a:t>im Nachhinein, Verwendungsnachweis, Bericht</a:t>
            </a:r>
            <a:br>
              <a:rPr lang="de-DE" altLang="de-DE" sz="1800" dirty="0"/>
            </a:br>
            <a:r>
              <a:rPr lang="de-DE" altLang="de-DE" sz="1800" b="1" dirty="0">
                <a:solidFill>
                  <a:srgbClr val="000000"/>
                </a:solidFill>
              </a:rPr>
              <a:t>Anträge Zuschussonlineportal: </a:t>
            </a:r>
            <a:r>
              <a:rPr lang="de-DE" altLang="de-DE" sz="1800" b="1" dirty="0">
                <a:solidFill>
                  <a:srgbClr val="000000"/>
                </a:solidFill>
                <a:hlinkClick r:id="rId4"/>
              </a:rPr>
              <a:t>http://www.kjr-zuschuss.de</a:t>
            </a:r>
            <a:endParaRPr lang="de-DE" altLang="de-DE" sz="1800" dirty="0"/>
          </a:p>
          <a:p>
            <a:pPr>
              <a:lnSpc>
                <a:spcPts val="3000"/>
              </a:lnSpc>
            </a:pPr>
            <a:endParaRPr lang="de-DE" altLang="de-DE" sz="1800" dirty="0"/>
          </a:p>
        </p:txBody>
      </p:sp>
    </p:spTree>
    <p:extLst>
      <p:ext uri="{BB962C8B-B14F-4D97-AF65-F5344CB8AC3E}">
        <p14:creationId xmlns:p14="http://schemas.microsoft.com/office/powerpoint/2010/main" val="36843585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AEA2E4B-F666-EA4A-9F57-DA6CD9F82A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72359" y="1195933"/>
            <a:ext cx="10520855" cy="607819"/>
          </a:xfrm>
        </p:spPr>
        <p:txBody>
          <a:bodyPr>
            <a:normAutofit/>
          </a:bodyPr>
          <a:lstStyle/>
          <a:p>
            <a:r>
              <a:rPr lang="de-DE" sz="2800" dirty="0">
                <a:latin typeface="Brandon Printed One Shadow" panose="02000000000000000000" pitchFamily="2" charset="0"/>
              </a:rPr>
              <a:t>Welche Zuschussarten gibt es wo:</a:t>
            </a:r>
          </a:p>
        </p:txBody>
      </p:sp>
      <p:pic>
        <p:nvPicPr>
          <p:cNvPr id="5" name="Grafik 4" descr="Ein Bild, das Zug enthält.&#10;&#10;Automatisch generierte Beschreibung">
            <a:extLst>
              <a:ext uri="{FF2B5EF4-FFF2-40B4-BE49-F238E27FC236}">
                <a16:creationId xmlns:a16="http://schemas.microsoft.com/office/drawing/2014/main" id="{E057C89A-9E3D-4542-B79C-68442CE0544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84706"/>
          <a:stretch/>
        </p:blipFill>
        <p:spPr>
          <a:xfrm>
            <a:off x="-97377" y="243"/>
            <a:ext cx="12386753" cy="1340285"/>
          </a:xfrm>
          <a:prstGeom prst="rect">
            <a:avLst/>
          </a:prstGeom>
        </p:spPr>
      </p:pic>
      <p:pic>
        <p:nvPicPr>
          <p:cNvPr id="7" name="Grafik 6" descr="Ein Bild, das Monitor, Bildschirm, Computer, Essen enthält.&#10;&#10;Automatisch generierte Beschreibung">
            <a:extLst>
              <a:ext uri="{FF2B5EF4-FFF2-40B4-BE49-F238E27FC236}">
                <a16:creationId xmlns:a16="http://schemas.microsoft.com/office/drawing/2014/main" id="{F1C06A14-1946-484A-9AD8-37848FC3B40C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90371"/>
          <a:stretch/>
        </p:blipFill>
        <p:spPr>
          <a:xfrm>
            <a:off x="-23804" y="6100175"/>
            <a:ext cx="12313179" cy="838788"/>
          </a:xfrm>
          <a:prstGeom prst="rect">
            <a:avLst/>
          </a:prstGeom>
        </p:spPr>
      </p:pic>
      <p:sp>
        <p:nvSpPr>
          <p:cNvPr id="9" name="Rectangle 4">
            <a:extLst>
              <a:ext uri="{FF2B5EF4-FFF2-40B4-BE49-F238E27FC236}">
                <a16:creationId xmlns:a16="http://schemas.microsoft.com/office/drawing/2014/main" id="{893EAF24-04E7-DB45-B4B8-E2A2EEA01157}"/>
              </a:ext>
            </a:extLst>
          </p:cNvPr>
          <p:cNvSpPr txBox="1">
            <a:spLocks noChangeArrowheads="1"/>
          </p:cNvSpPr>
          <p:nvPr/>
        </p:nvSpPr>
        <p:spPr>
          <a:xfrm>
            <a:off x="2082669" y="1881352"/>
            <a:ext cx="8026660" cy="2893100"/>
          </a:xfrm>
          <a:prstGeom prst="rect">
            <a:avLst/>
          </a:prstGeom>
          <a:ln>
            <a:solidFill>
              <a:schemeClr val="tx1"/>
            </a:solidFill>
            <a:miter lim="800000"/>
            <a:headEnd/>
            <a:tailEnd/>
          </a:ln>
        </p:spPr>
        <p:txBody>
          <a:bodyPr wrap="square" numCol="2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600"/>
              </a:spcBef>
              <a:buFontTx/>
              <a:buNone/>
            </a:pPr>
            <a:r>
              <a:rPr lang="de-DE" altLang="de-DE" sz="1800" b="1" dirty="0"/>
              <a:t>Kreisjugendring</a:t>
            </a:r>
          </a:p>
          <a:p>
            <a:pPr>
              <a:spcBef>
                <a:spcPts val="600"/>
              </a:spcBef>
            </a:pPr>
            <a:r>
              <a:rPr lang="de-DE" altLang="de-DE" sz="1800" dirty="0"/>
              <a:t>2.1.1 Veranstaltungen ohne Übernachtung</a:t>
            </a:r>
          </a:p>
          <a:p>
            <a:pPr>
              <a:spcBef>
                <a:spcPts val="600"/>
              </a:spcBef>
            </a:pPr>
            <a:r>
              <a:rPr lang="de-DE" altLang="de-DE" sz="1800" dirty="0"/>
              <a:t>2.1.2 Veranstaltungen mit Übernachtung</a:t>
            </a:r>
          </a:p>
          <a:p>
            <a:pPr>
              <a:spcBef>
                <a:spcPts val="600"/>
              </a:spcBef>
            </a:pPr>
            <a:r>
              <a:rPr lang="de-DE" altLang="de-DE" sz="1800" dirty="0"/>
              <a:t>2.2 </a:t>
            </a:r>
            <a:r>
              <a:rPr lang="de-DE" altLang="de-DE" sz="1800" dirty="0" err="1"/>
              <a:t>Mitarbeitendenbildung</a:t>
            </a:r>
            <a:endParaRPr lang="de-DE" altLang="de-DE" sz="1800" dirty="0"/>
          </a:p>
          <a:p>
            <a:pPr>
              <a:spcBef>
                <a:spcPts val="600"/>
              </a:spcBef>
            </a:pPr>
            <a:r>
              <a:rPr lang="de-DE" altLang="de-DE" sz="1800" dirty="0"/>
              <a:t>2.3 Anschaffungen, Verbrauchsmaterial, Öffentlichkeitsarbeit, Verwaltungskosten, Ausstattung</a:t>
            </a:r>
          </a:p>
          <a:p>
            <a:pPr>
              <a:spcBef>
                <a:spcPts val="600"/>
              </a:spcBef>
            </a:pPr>
            <a:r>
              <a:rPr lang="de-DE" altLang="de-DE" sz="1800" dirty="0"/>
              <a:t>2.4 Neue Projekte/Initiativen/Ideen</a:t>
            </a:r>
          </a:p>
          <a:p>
            <a:pPr>
              <a:spcBef>
                <a:spcPts val="600"/>
              </a:spcBef>
            </a:pPr>
            <a:r>
              <a:rPr lang="de-DE" altLang="de-DE" sz="1800" dirty="0"/>
              <a:t>3.2 Grundförderung für Jugendleiter*innen (Juleica)</a:t>
            </a:r>
          </a:p>
          <a:p>
            <a:pPr>
              <a:spcBef>
                <a:spcPts val="600"/>
              </a:spcBef>
            </a:pPr>
            <a:r>
              <a:rPr lang="de-DE" altLang="de-DE" sz="1800" dirty="0"/>
              <a:t>3.3 Förderung der Aus- und Fortbildung für ehrenamtlich Tätige</a:t>
            </a:r>
            <a:endParaRPr lang="de-DE" altLang="de-DE" sz="1800" dirty="0">
              <a:solidFill>
                <a:srgbClr val="FF0000"/>
              </a:solidFill>
            </a:endParaRPr>
          </a:p>
        </p:txBody>
      </p:sp>
      <p:sp>
        <p:nvSpPr>
          <p:cNvPr id="10" name="Rectangle 3">
            <a:extLst>
              <a:ext uri="{FF2B5EF4-FFF2-40B4-BE49-F238E27FC236}">
                <a16:creationId xmlns:a16="http://schemas.microsoft.com/office/drawing/2014/main" id="{FE7CE691-BCA6-414A-BC37-8FBAFD3490C7}"/>
              </a:ext>
            </a:extLst>
          </p:cNvPr>
          <p:cNvSpPr txBox="1">
            <a:spLocks noChangeArrowheads="1"/>
          </p:cNvSpPr>
          <p:nvPr/>
        </p:nvSpPr>
        <p:spPr>
          <a:xfrm>
            <a:off x="2082669" y="5202621"/>
            <a:ext cx="8026660" cy="667875"/>
          </a:xfrm>
          <a:prstGeom prst="rect">
            <a:avLst/>
          </a:prstGeom>
          <a:ln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rtlCol="0">
            <a:sp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600"/>
              </a:spcBef>
              <a:buFontTx/>
              <a:buNone/>
            </a:pPr>
            <a:r>
              <a:rPr lang="de-DE" altLang="de-DE" sz="1800" b="1"/>
              <a:t>Kreisjugendamt</a:t>
            </a:r>
            <a:endParaRPr lang="de-DE" altLang="de-DE" sz="1800"/>
          </a:p>
          <a:p>
            <a:pPr>
              <a:spcBef>
                <a:spcPts val="600"/>
              </a:spcBef>
            </a:pPr>
            <a:r>
              <a:rPr lang="de-DE" altLang="de-DE" sz="1800"/>
              <a:t>4. Räume der Jugendarbeit</a:t>
            </a:r>
            <a:endParaRPr lang="de-DE" altLang="de-DE" sz="1800" dirty="0"/>
          </a:p>
        </p:txBody>
      </p:sp>
    </p:spTree>
    <p:extLst>
      <p:ext uri="{BB962C8B-B14F-4D97-AF65-F5344CB8AC3E}">
        <p14:creationId xmlns:p14="http://schemas.microsoft.com/office/powerpoint/2010/main" val="89823860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AEA2E4B-F666-EA4A-9F57-DA6CD9F82A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72359" y="1195933"/>
            <a:ext cx="10520855" cy="607819"/>
          </a:xfrm>
        </p:spPr>
        <p:txBody>
          <a:bodyPr>
            <a:normAutofit/>
          </a:bodyPr>
          <a:lstStyle/>
          <a:p>
            <a:r>
              <a:rPr lang="de-DE" sz="2800" dirty="0">
                <a:latin typeface="Brandon Printed One Shadow" panose="02000000000000000000" pitchFamily="2" charset="0"/>
              </a:rPr>
              <a:t>3.1 Jugendleiter*innen-Card – Juleica</a:t>
            </a:r>
          </a:p>
        </p:txBody>
      </p:sp>
      <p:pic>
        <p:nvPicPr>
          <p:cNvPr id="5" name="Grafik 4" descr="Ein Bild, das Zug enthält.&#10;&#10;Automatisch generierte Beschreibung">
            <a:extLst>
              <a:ext uri="{FF2B5EF4-FFF2-40B4-BE49-F238E27FC236}">
                <a16:creationId xmlns:a16="http://schemas.microsoft.com/office/drawing/2014/main" id="{E057C89A-9E3D-4542-B79C-68442CE0544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84706"/>
          <a:stretch/>
        </p:blipFill>
        <p:spPr>
          <a:xfrm>
            <a:off x="-97377" y="243"/>
            <a:ext cx="12386753" cy="1340285"/>
          </a:xfrm>
          <a:prstGeom prst="rect">
            <a:avLst/>
          </a:prstGeom>
        </p:spPr>
      </p:pic>
      <p:pic>
        <p:nvPicPr>
          <p:cNvPr id="7" name="Grafik 6" descr="Ein Bild, das Monitor, Bildschirm, Computer, Essen enthält.&#10;&#10;Automatisch generierte Beschreibung">
            <a:extLst>
              <a:ext uri="{FF2B5EF4-FFF2-40B4-BE49-F238E27FC236}">
                <a16:creationId xmlns:a16="http://schemas.microsoft.com/office/drawing/2014/main" id="{F1C06A14-1946-484A-9AD8-37848FC3B40C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90371"/>
          <a:stretch/>
        </p:blipFill>
        <p:spPr>
          <a:xfrm>
            <a:off x="-23804" y="6100175"/>
            <a:ext cx="12313179" cy="838788"/>
          </a:xfrm>
          <a:prstGeom prst="rect">
            <a:avLst/>
          </a:prstGeom>
        </p:spPr>
      </p:pic>
      <p:sp>
        <p:nvSpPr>
          <p:cNvPr id="6" name="Rectangle 3">
            <a:extLst>
              <a:ext uri="{FF2B5EF4-FFF2-40B4-BE49-F238E27FC236}">
                <a16:creationId xmlns:a16="http://schemas.microsoft.com/office/drawing/2014/main" id="{B215207E-90B8-BD45-A4A5-208EAE20B5D8}"/>
              </a:ext>
            </a:extLst>
          </p:cNvPr>
          <p:cNvSpPr txBox="1">
            <a:spLocks noChangeArrowheads="1"/>
          </p:cNvSpPr>
          <p:nvPr/>
        </p:nvSpPr>
        <p:spPr>
          <a:xfrm>
            <a:off x="1216378" y="1803752"/>
            <a:ext cx="9759241" cy="399791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3000"/>
              </a:lnSpc>
            </a:pPr>
            <a:r>
              <a:rPr lang="de-DE" sz="1800" b="1" dirty="0"/>
              <a:t>Voraussetzungen für die Ausstellung der Juleica:</a:t>
            </a:r>
          </a:p>
          <a:p>
            <a:pPr marL="285750" indent="-285750">
              <a:lnSpc>
                <a:spcPts val="3000"/>
              </a:lnSpc>
              <a:buFont typeface="Arial" panose="020B0604020202020204" pitchFamily="34" charset="0"/>
              <a:buChar char="•"/>
            </a:pPr>
            <a:r>
              <a:rPr lang="de-DE" sz="1600" dirty="0"/>
              <a:t>Mindestens 34 Stunden Juleica-Ausbildung </a:t>
            </a:r>
          </a:p>
          <a:p>
            <a:pPr marL="285750" indent="-285750">
              <a:lnSpc>
                <a:spcPts val="3000"/>
              </a:lnSpc>
              <a:buFont typeface="Arial" panose="020B0604020202020204" pitchFamily="34" charset="0"/>
              <a:buChar char="•"/>
            </a:pPr>
            <a:r>
              <a:rPr lang="de-DE" sz="1600" dirty="0"/>
              <a:t>Bei der Erstausstellung Nachweis über Erste Hilfe Ausbildung </a:t>
            </a:r>
            <a:br>
              <a:rPr lang="de-DE" sz="1600" dirty="0"/>
            </a:br>
            <a:r>
              <a:rPr lang="de-DE" sz="1600" dirty="0"/>
              <a:t>(z. B. wie für Führerschein, Kurs muss innerhalb der letzten 3 Jahre stattgefunden haben)</a:t>
            </a:r>
          </a:p>
          <a:p>
            <a:pPr>
              <a:lnSpc>
                <a:spcPts val="3000"/>
              </a:lnSpc>
            </a:pPr>
            <a:r>
              <a:rPr lang="de-DE" altLang="de-DE" sz="1800" b="1" dirty="0"/>
              <a:t>Antrag Homepage:  </a:t>
            </a:r>
            <a:r>
              <a:rPr lang="de-DE" altLang="de-DE" sz="1800" b="1" dirty="0">
                <a:hlinkClick r:id="rId4"/>
              </a:rPr>
              <a:t>www.juleica-antrag.de</a:t>
            </a:r>
            <a:endParaRPr lang="de-DE" altLang="de-DE" sz="1800" b="1" dirty="0"/>
          </a:p>
          <a:p>
            <a:pPr>
              <a:lnSpc>
                <a:spcPts val="3000"/>
              </a:lnSpc>
            </a:pPr>
            <a:r>
              <a:rPr lang="de-DE" sz="1800" dirty="0"/>
              <a:t>Beim Antrag für Juleica gleich </a:t>
            </a:r>
            <a:r>
              <a:rPr lang="de-DE" sz="1800" dirty="0" err="1"/>
              <a:t>Häckchen</a:t>
            </a:r>
            <a:r>
              <a:rPr lang="de-DE" sz="1800" dirty="0"/>
              <a:t> für Ehrenamtskarte setzen!</a:t>
            </a:r>
            <a:endParaRPr lang="de-DE" sz="1800" b="1" dirty="0"/>
          </a:p>
          <a:p>
            <a:pPr>
              <a:lnSpc>
                <a:spcPts val="3000"/>
              </a:lnSpc>
            </a:pPr>
            <a:r>
              <a:rPr lang="de-DE" altLang="de-DE" sz="1800" b="1" dirty="0"/>
              <a:t>Infos zur Ausbildung/Antragstellung/Vergünstigungen: </a:t>
            </a:r>
            <a:r>
              <a:rPr lang="de-DE" altLang="de-DE" sz="1800" b="1" dirty="0">
                <a:hlinkClick r:id="rId5"/>
              </a:rPr>
              <a:t>https://www.bjr.de/handlungsfelder/ehrenamt/juleica</a:t>
            </a:r>
            <a:endParaRPr lang="de-DE" altLang="de-DE" sz="1800" b="1" dirty="0"/>
          </a:p>
          <a:p>
            <a:pPr>
              <a:lnSpc>
                <a:spcPts val="3000"/>
              </a:lnSpc>
            </a:pPr>
            <a:endParaRPr lang="de-DE" altLang="de-DE" sz="1800" b="1" dirty="0"/>
          </a:p>
          <a:p>
            <a:pPr>
              <a:lnSpc>
                <a:spcPts val="3000"/>
              </a:lnSpc>
            </a:pPr>
            <a:endParaRPr lang="de-DE" altLang="de-DE" sz="1800" b="1" dirty="0"/>
          </a:p>
          <a:p>
            <a:pPr>
              <a:lnSpc>
                <a:spcPts val="3000"/>
              </a:lnSpc>
            </a:pPr>
            <a:endParaRPr lang="de-DE" altLang="de-DE" sz="1800" dirty="0"/>
          </a:p>
          <a:p>
            <a:pPr>
              <a:lnSpc>
                <a:spcPts val="3000"/>
              </a:lnSpc>
            </a:pPr>
            <a:endParaRPr lang="de-DE" altLang="de-DE" sz="1800" dirty="0"/>
          </a:p>
          <a:p>
            <a:pPr>
              <a:lnSpc>
                <a:spcPts val="3000"/>
              </a:lnSpc>
            </a:pPr>
            <a:endParaRPr lang="de-DE" altLang="de-DE" sz="1800" dirty="0"/>
          </a:p>
          <a:p>
            <a:pPr>
              <a:lnSpc>
                <a:spcPts val="3000"/>
              </a:lnSpc>
            </a:pPr>
            <a:endParaRPr lang="de-DE" altLang="de-DE" sz="1800" dirty="0"/>
          </a:p>
        </p:txBody>
      </p:sp>
    </p:spTree>
    <p:extLst>
      <p:ext uri="{BB962C8B-B14F-4D97-AF65-F5344CB8AC3E}">
        <p14:creationId xmlns:p14="http://schemas.microsoft.com/office/powerpoint/2010/main" val="213657668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AEA2E4B-F666-EA4A-9F57-DA6CD9F82A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72359" y="1195933"/>
            <a:ext cx="10520855" cy="607819"/>
          </a:xfrm>
        </p:spPr>
        <p:txBody>
          <a:bodyPr>
            <a:normAutofit/>
          </a:bodyPr>
          <a:lstStyle/>
          <a:p>
            <a:r>
              <a:rPr lang="de-DE" sz="2800" dirty="0">
                <a:latin typeface="Brandon Printed One Shadow" panose="02000000000000000000" pitchFamily="2" charset="0"/>
              </a:rPr>
              <a:t>3.1 Jugendleiter*innen-Card –Infos Ehrenamtskarte</a:t>
            </a:r>
          </a:p>
        </p:txBody>
      </p:sp>
      <p:pic>
        <p:nvPicPr>
          <p:cNvPr id="5" name="Grafik 4" descr="Ein Bild, das Zug enthält.&#10;&#10;Automatisch generierte Beschreibung">
            <a:extLst>
              <a:ext uri="{FF2B5EF4-FFF2-40B4-BE49-F238E27FC236}">
                <a16:creationId xmlns:a16="http://schemas.microsoft.com/office/drawing/2014/main" id="{E057C89A-9E3D-4542-B79C-68442CE0544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84706"/>
          <a:stretch/>
        </p:blipFill>
        <p:spPr>
          <a:xfrm>
            <a:off x="-97377" y="243"/>
            <a:ext cx="12386753" cy="1340285"/>
          </a:xfrm>
          <a:prstGeom prst="rect">
            <a:avLst/>
          </a:prstGeom>
        </p:spPr>
      </p:pic>
      <p:pic>
        <p:nvPicPr>
          <p:cNvPr id="7" name="Grafik 6" descr="Ein Bild, das Monitor, Bildschirm, Computer, Essen enthält.&#10;&#10;Automatisch generierte Beschreibung">
            <a:extLst>
              <a:ext uri="{FF2B5EF4-FFF2-40B4-BE49-F238E27FC236}">
                <a16:creationId xmlns:a16="http://schemas.microsoft.com/office/drawing/2014/main" id="{F1C06A14-1946-484A-9AD8-37848FC3B40C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90371"/>
          <a:stretch/>
        </p:blipFill>
        <p:spPr>
          <a:xfrm>
            <a:off x="-23804" y="6100175"/>
            <a:ext cx="12313179" cy="838788"/>
          </a:xfrm>
          <a:prstGeom prst="rect">
            <a:avLst/>
          </a:prstGeom>
        </p:spPr>
      </p:pic>
      <p:sp>
        <p:nvSpPr>
          <p:cNvPr id="8" name="Inhaltsplatzhalter 6">
            <a:extLst>
              <a:ext uri="{FF2B5EF4-FFF2-40B4-BE49-F238E27FC236}">
                <a16:creationId xmlns:a16="http://schemas.microsoft.com/office/drawing/2014/main" id="{0E322949-293B-ED4E-BF31-3B13B1BCEA17}"/>
              </a:ext>
            </a:extLst>
          </p:cNvPr>
          <p:cNvSpPr txBox="1">
            <a:spLocks/>
          </p:cNvSpPr>
          <p:nvPr/>
        </p:nvSpPr>
        <p:spPr>
          <a:xfrm>
            <a:off x="1168924" y="1998482"/>
            <a:ext cx="9511645" cy="36384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/>
              <a:t>Hier findet ihr Infos zu den </a:t>
            </a:r>
            <a:r>
              <a:rPr lang="de-DE" sz="2400" dirty="0" err="1"/>
              <a:t>Vorraussetzungen</a:t>
            </a:r>
            <a:endParaRPr lang="de-DE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u="sng" dirty="0">
                <a:hlinkClick r:id="rId4"/>
              </a:rPr>
              <a:t>https://ehrenamt.lra-ebe.de/ehrenamt/bayerische-ehrenamtskarte/</a:t>
            </a:r>
            <a:endParaRPr lang="de-DE" u="sng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19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1900" dirty="0"/>
              <a:t>Antragsformulare (Achtung eigenes Formular für Juleica-Inhaber*innen)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1900" dirty="0"/>
              <a:t>Akzeptanzpartner*innen der Bayerischen Ehrenamtskarte</a:t>
            </a:r>
          </a:p>
          <a:p>
            <a:endParaRPr lang="de-DE" sz="19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1900" b="1" dirty="0"/>
              <a:t>Besonderheit: Juleica-Inhaber*innen im Juleica-Antrag einfach ein Häkchen setzen </a:t>
            </a:r>
          </a:p>
          <a:p>
            <a:endParaRPr lang="de-DE" u="sng" dirty="0"/>
          </a:p>
        </p:txBody>
      </p:sp>
    </p:spTree>
    <p:extLst>
      <p:ext uri="{BB962C8B-B14F-4D97-AF65-F5344CB8AC3E}">
        <p14:creationId xmlns:p14="http://schemas.microsoft.com/office/powerpoint/2010/main" val="57195163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AEA2E4B-F666-EA4A-9F57-DA6CD9F82A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72359" y="1195933"/>
            <a:ext cx="10520855" cy="607819"/>
          </a:xfrm>
        </p:spPr>
        <p:txBody>
          <a:bodyPr>
            <a:normAutofit/>
          </a:bodyPr>
          <a:lstStyle/>
          <a:p>
            <a:r>
              <a:rPr lang="de-DE" sz="2800" dirty="0">
                <a:latin typeface="Brandon Printed One Shadow" panose="02000000000000000000" pitchFamily="2" charset="0"/>
              </a:rPr>
              <a:t>3.2 Grundförderung für Jugendleiter*innen</a:t>
            </a:r>
          </a:p>
        </p:txBody>
      </p:sp>
      <p:pic>
        <p:nvPicPr>
          <p:cNvPr id="5" name="Grafik 4" descr="Ein Bild, das Zug enthält.&#10;&#10;Automatisch generierte Beschreibung">
            <a:extLst>
              <a:ext uri="{FF2B5EF4-FFF2-40B4-BE49-F238E27FC236}">
                <a16:creationId xmlns:a16="http://schemas.microsoft.com/office/drawing/2014/main" id="{E057C89A-9E3D-4542-B79C-68442CE0544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84706"/>
          <a:stretch/>
        </p:blipFill>
        <p:spPr>
          <a:xfrm>
            <a:off x="-97377" y="243"/>
            <a:ext cx="12386753" cy="1340285"/>
          </a:xfrm>
          <a:prstGeom prst="rect">
            <a:avLst/>
          </a:prstGeom>
        </p:spPr>
      </p:pic>
      <p:pic>
        <p:nvPicPr>
          <p:cNvPr id="7" name="Grafik 6" descr="Ein Bild, das Monitor, Bildschirm, Computer, Essen enthält.&#10;&#10;Automatisch generierte Beschreibung">
            <a:extLst>
              <a:ext uri="{FF2B5EF4-FFF2-40B4-BE49-F238E27FC236}">
                <a16:creationId xmlns:a16="http://schemas.microsoft.com/office/drawing/2014/main" id="{F1C06A14-1946-484A-9AD8-37848FC3B40C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90371"/>
          <a:stretch/>
        </p:blipFill>
        <p:spPr>
          <a:xfrm>
            <a:off x="-23804" y="6100175"/>
            <a:ext cx="12313179" cy="838788"/>
          </a:xfrm>
          <a:prstGeom prst="rect">
            <a:avLst/>
          </a:prstGeom>
        </p:spPr>
      </p:pic>
      <p:sp>
        <p:nvSpPr>
          <p:cNvPr id="8" name="Rectangle 3">
            <a:extLst>
              <a:ext uri="{FF2B5EF4-FFF2-40B4-BE49-F238E27FC236}">
                <a16:creationId xmlns:a16="http://schemas.microsoft.com/office/drawing/2014/main" id="{EECCAC83-9627-564E-A460-A761E94B892F}"/>
              </a:ext>
            </a:extLst>
          </p:cNvPr>
          <p:cNvSpPr txBox="1">
            <a:spLocks noChangeArrowheads="1"/>
          </p:cNvSpPr>
          <p:nvPr/>
        </p:nvSpPr>
        <p:spPr>
          <a:xfrm>
            <a:off x="1232144" y="1803752"/>
            <a:ext cx="9727710" cy="429642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3000"/>
              </a:lnSpc>
            </a:pPr>
            <a:r>
              <a:rPr lang="de-DE" altLang="de-DE" sz="1800" b="1" dirty="0"/>
              <a:t>Gefördert werden:</a:t>
            </a:r>
          </a:p>
          <a:p>
            <a:pPr marL="285750" indent="-285750">
              <a:lnSpc>
                <a:spcPts val="3000"/>
              </a:lnSpc>
              <a:buFont typeface="Arial" panose="020B0604020202020204" pitchFamily="34" charset="0"/>
              <a:buChar char="•"/>
            </a:pPr>
            <a:r>
              <a:rPr lang="de-DE" altLang="de-DE" sz="1800" b="1" dirty="0"/>
              <a:t>Aktive Jugendleiter/innen die eine</a:t>
            </a:r>
            <a:r>
              <a:rPr lang="de-DE" sz="1800" dirty="0"/>
              <a:t> </a:t>
            </a:r>
            <a:r>
              <a:rPr lang="de-DE" sz="1800" b="1" dirty="0"/>
              <a:t>gültige</a:t>
            </a:r>
            <a:r>
              <a:rPr lang="de-DE" sz="1800" dirty="0"/>
              <a:t> </a:t>
            </a:r>
            <a:r>
              <a:rPr lang="de-DE" sz="1800" b="1" dirty="0"/>
              <a:t>Juleica</a:t>
            </a:r>
            <a:r>
              <a:rPr lang="de-DE" sz="1800" dirty="0"/>
              <a:t> haben,</a:t>
            </a:r>
            <a:br>
              <a:rPr lang="de-DE" sz="1800" dirty="0"/>
            </a:br>
            <a:r>
              <a:rPr lang="de-DE" sz="1800" dirty="0"/>
              <a:t>keine Aufwandsentschädigung o.ä. erhalten und Jugendarbeit überwiegend im Landkreis Ebersberg ausüben, unabhängig davon wo die Juleica ausgestellt worden ist.</a:t>
            </a:r>
          </a:p>
          <a:p>
            <a:pPr>
              <a:lnSpc>
                <a:spcPts val="3000"/>
              </a:lnSpc>
            </a:pPr>
            <a:r>
              <a:rPr lang="de-DE" altLang="de-DE" sz="1800" b="1" dirty="0"/>
              <a:t>Antragsteller ist der/die Ehrenamtliche:</a:t>
            </a:r>
          </a:p>
          <a:p>
            <a:pPr>
              <a:lnSpc>
                <a:spcPts val="3000"/>
              </a:lnSpc>
            </a:pPr>
            <a:r>
              <a:rPr lang="de-DE" altLang="de-DE" sz="1800" b="1" dirty="0"/>
              <a:t>Abgabefrist: </a:t>
            </a:r>
            <a:r>
              <a:rPr lang="de-DE" altLang="de-DE" sz="1800" dirty="0"/>
              <a:t>31.08. des Jahres</a:t>
            </a:r>
          </a:p>
          <a:p>
            <a:pPr>
              <a:lnSpc>
                <a:spcPts val="3000"/>
              </a:lnSpc>
            </a:pPr>
            <a:r>
              <a:rPr lang="de-DE" altLang="de-DE" sz="1800" b="1" dirty="0"/>
              <a:t>Berechnung der Förderung:</a:t>
            </a:r>
          </a:p>
          <a:p>
            <a:pPr>
              <a:lnSpc>
                <a:spcPts val="3000"/>
              </a:lnSpc>
            </a:pPr>
            <a:r>
              <a:rPr lang="de-DE" altLang="de-DE" sz="1800" dirty="0"/>
              <a:t>Zuschuss: 100,- € pro Jahr/Antragsteller</a:t>
            </a:r>
          </a:p>
          <a:p>
            <a:pPr>
              <a:lnSpc>
                <a:spcPts val="3000"/>
              </a:lnSpc>
            </a:pPr>
            <a:r>
              <a:rPr lang="de-DE" altLang="de-DE" sz="1800" b="1" dirty="0">
                <a:solidFill>
                  <a:srgbClr val="000000"/>
                </a:solidFill>
              </a:rPr>
              <a:t>Anträge Zuschussonlineportal: </a:t>
            </a:r>
            <a:r>
              <a:rPr lang="de-DE" altLang="de-DE" sz="1800" b="1" dirty="0">
                <a:solidFill>
                  <a:srgbClr val="000000"/>
                </a:solidFill>
                <a:hlinkClick r:id="rId4"/>
              </a:rPr>
              <a:t>http://www.kjr-zuschuss.de</a:t>
            </a:r>
            <a:endParaRPr lang="de-DE" altLang="de-DE" sz="1800" dirty="0"/>
          </a:p>
          <a:p>
            <a:pPr>
              <a:lnSpc>
                <a:spcPts val="3000"/>
              </a:lnSpc>
            </a:pPr>
            <a:endParaRPr lang="de-DE" altLang="de-DE" sz="1800" dirty="0"/>
          </a:p>
          <a:p>
            <a:pPr>
              <a:lnSpc>
                <a:spcPts val="3000"/>
              </a:lnSpc>
            </a:pPr>
            <a:endParaRPr lang="de-DE" altLang="de-DE" sz="1800" dirty="0"/>
          </a:p>
        </p:txBody>
      </p:sp>
    </p:spTree>
    <p:extLst>
      <p:ext uri="{BB962C8B-B14F-4D97-AF65-F5344CB8AC3E}">
        <p14:creationId xmlns:p14="http://schemas.microsoft.com/office/powerpoint/2010/main" val="263665660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AEA2E4B-F666-EA4A-9F57-DA6CD9F82A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72359" y="1553273"/>
            <a:ext cx="10520855" cy="607819"/>
          </a:xfrm>
        </p:spPr>
        <p:txBody>
          <a:bodyPr>
            <a:normAutofit/>
          </a:bodyPr>
          <a:lstStyle/>
          <a:p>
            <a:r>
              <a:rPr lang="de-DE" sz="2800" dirty="0">
                <a:latin typeface="Brandon Printed One Shadow" panose="02000000000000000000" pitchFamily="2" charset="0"/>
              </a:rPr>
              <a:t>3.3 Förderung der Aus- und Fortbildung für ehrenamtlich Tätige </a:t>
            </a:r>
          </a:p>
        </p:txBody>
      </p:sp>
      <p:pic>
        <p:nvPicPr>
          <p:cNvPr id="5" name="Grafik 4" descr="Ein Bild, das Zug enthält.&#10;&#10;Automatisch generierte Beschreibung">
            <a:extLst>
              <a:ext uri="{FF2B5EF4-FFF2-40B4-BE49-F238E27FC236}">
                <a16:creationId xmlns:a16="http://schemas.microsoft.com/office/drawing/2014/main" id="{E057C89A-9E3D-4542-B79C-68442CE0544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84706"/>
          <a:stretch/>
        </p:blipFill>
        <p:spPr>
          <a:xfrm>
            <a:off x="-97377" y="243"/>
            <a:ext cx="12386753" cy="1340285"/>
          </a:xfrm>
          <a:prstGeom prst="rect">
            <a:avLst/>
          </a:prstGeom>
        </p:spPr>
      </p:pic>
      <p:pic>
        <p:nvPicPr>
          <p:cNvPr id="7" name="Grafik 6" descr="Ein Bild, das Monitor, Bildschirm, Computer, Essen enthält.&#10;&#10;Automatisch generierte Beschreibung">
            <a:extLst>
              <a:ext uri="{FF2B5EF4-FFF2-40B4-BE49-F238E27FC236}">
                <a16:creationId xmlns:a16="http://schemas.microsoft.com/office/drawing/2014/main" id="{F1C06A14-1946-484A-9AD8-37848FC3B40C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90371"/>
          <a:stretch/>
        </p:blipFill>
        <p:spPr>
          <a:xfrm>
            <a:off x="-23804" y="6100175"/>
            <a:ext cx="12313179" cy="838788"/>
          </a:xfrm>
          <a:prstGeom prst="rect">
            <a:avLst/>
          </a:prstGeom>
        </p:spPr>
      </p:pic>
      <p:sp>
        <p:nvSpPr>
          <p:cNvPr id="6" name="Rectangle 3">
            <a:extLst>
              <a:ext uri="{FF2B5EF4-FFF2-40B4-BE49-F238E27FC236}">
                <a16:creationId xmlns:a16="http://schemas.microsoft.com/office/drawing/2014/main" id="{89AD000F-0FF6-6846-A8E9-5033186591A0}"/>
              </a:ext>
            </a:extLst>
          </p:cNvPr>
          <p:cNvSpPr txBox="1">
            <a:spLocks noChangeArrowheads="1"/>
          </p:cNvSpPr>
          <p:nvPr/>
        </p:nvSpPr>
        <p:spPr>
          <a:xfrm>
            <a:off x="2243571" y="2161092"/>
            <a:ext cx="7704856" cy="42484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3000"/>
              </a:lnSpc>
            </a:pPr>
            <a:r>
              <a:rPr lang="de-DE" altLang="de-DE" sz="1800" b="1" dirty="0"/>
              <a:t>Gefördert</a:t>
            </a:r>
            <a:r>
              <a:rPr lang="de-DE" altLang="de-DE" sz="1800" dirty="0"/>
              <a:t> </a:t>
            </a:r>
            <a:r>
              <a:rPr lang="de-DE" altLang="de-DE" sz="1800" b="1" dirty="0"/>
              <a:t>wird</a:t>
            </a:r>
            <a:r>
              <a:rPr lang="de-DE" altLang="de-DE" sz="1800" dirty="0"/>
              <a:t>:</a:t>
            </a:r>
          </a:p>
          <a:p>
            <a:pPr marL="285750" indent="-285750">
              <a:lnSpc>
                <a:spcPts val="3000"/>
              </a:lnSpc>
              <a:buFont typeface="Arial" panose="020B0604020202020204" pitchFamily="34" charset="0"/>
              <a:buChar char="•"/>
            </a:pPr>
            <a:r>
              <a:rPr lang="de-DE" altLang="de-DE" sz="1800" dirty="0"/>
              <a:t>Die Teilnahme an Aus- und Fortbildungen für in der Jugendarbeit ehrenamtlich Tätige, z.B. </a:t>
            </a:r>
            <a:r>
              <a:rPr lang="de-DE" altLang="de-DE" sz="1800" b="1" dirty="0"/>
              <a:t>Erste-Hilfe-Kurs</a:t>
            </a:r>
            <a:r>
              <a:rPr lang="de-DE" altLang="de-DE" sz="1800" dirty="0"/>
              <a:t>, Aufsichtspflicht, Mobbing, Integration, Inklusion, etc.</a:t>
            </a:r>
          </a:p>
          <a:p>
            <a:pPr>
              <a:lnSpc>
                <a:spcPts val="3000"/>
              </a:lnSpc>
            </a:pPr>
            <a:r>
              <a:rPr lang="de-DE" altLang="de-DE" sz="1800" b="1" dirty="0"/>
              <a:t>Antragsteller ist der*die Ehrenamtliche:</a:t>
            </a:r>
          </a:p>
          <a:p>
            <a:pPr>
              <a:lnSpc>
                <a:spcPts val="3000"/>
              </a:lnSpc>
            </a:pPr>
            <a:r>
              <a:rPr lang="de-DE" altLang="de-DE" sz="1800" b="1" dirty="0"/>
              <a:t>Abgabefrist: </a:t>
            </a:r>
            <a:r>
              <a:rPr lang="de-DE" altLang="de-DE" sz="1800" dirty="0"/>
              <a:t>8 Wochen nach Beendigung der Maßnahme</a:t>
            </a:r>
          </a:p>
          <a:p>
            <a:pPr>
              <a:lnSpc>
                <a:spcPts val="3000"/>
              </a:lnSpc>
            </a:pPr>
            <a:r>
              <a:rPr lang="de-DE" altLang="de-DE" sz="1800" b="1" dirty="0"/>
              <a:t>Antrag noch </a:t>
            </a:r>
            <a:r>
              <a:rPr lang="de-DE" altLang="de-DE" sz="1800" b="1" u="sng" dirty="0"/>
              <a:t>nicht</a:t>
            </a:r>
            <a:r>
              <a:rPr lang="de-DE" altLang="de-DE" sz="1800" b="1" dirty="0"/>
              <a:t> im Zuschussportal, bitte Rückfrage an:</a:t>
            </a:r>
          </a:p>
          <a:p>
            <a:pPr>
              <a:lnSpc>
                <a:spcPts val="3000"/>
              </a:lnSpc>
            </a:pPr>
            <a:r>
              <a:rPr lang="de-DE" altLang="de-DE" sz="1800" b="1" dirty="0"/>
              <a:t> zuschuesse@kjr-ebe.de</a:t>
            </a:r>
          </a:p>
          <a:p>
            <a:pPr>
              <a:lnSpc>
                <a:spcPts val="3000"/>
              </a:lnSpc>
            </a:pPr>
            <a:endParaRPr lang="de-DE" altLang="de-DE" sz="1800" b="1" dirty="0"/>
          </a:p>
          <a:p>
            <a:pPr>
              <a:lnSpc>
                <a:spcPts val="3000"/>
              </a:lnSpc>
            </a:pPr>
            <a:endParaRPr lang="de-DE" altLang="de-DE" sz="1800" dirty="0"/>
          </a:p>
        </p:txBody>
      </p:sp>
    </p:spTree>
    <p:extLst>
      <p:ext uri="{BB962C8B-B14F-4D97-AF65-F5344CB8AC3E}">
        <p14:creationId xmlns:p14="http://schemas.microsoft.com/office/powerpoint/2010/main" val="152436063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AEA2E4B-F666-EA4A-9F57-DA6CD9F82A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72359" y="1553273"/>
            <a:ext cx="10520855" cy="607819"/>
          </a:xfrm>
        </p:spPr>
        <p:txBody>
          <a:bodyPr>
            <a:normAutofit/>
          </a:bodyPr>
          <a:lstStyle/>
          <a:p>
            <a:r>
              <a:rPr lang="de-DE" sz="2800" dirty="0">
                <a:latin typeface="Brandon Printed One Shadow" panose="02000000000000000000" pitchFamily="2" charset="0"/>
              </a:rPr>
              <a:t>3.3 Förderung der Aus- und Fortbildung für ehrenamtlich Tätige </a:t>
            </a:r>
          </a:p>
        </p:txBody>
      </p:sp>
      <p:pic>
        <p:nvPicPr>
          <p:cNvPr id="5" name="Grafik 4" descr="Ein Bild, das Zug enthält.&#10;&#10;Automatisch generierte Beschreibung">
            <a:extLst>
              <a:ext uri="{FF2B5EF4-FFF2-40B4-BE49-F238E27FC236}">
                <a16:creationId xmlns:a16="http://schemas.microsoft.com/office/drawing/2014/main" id="{E057C89A-9E3D-4542-B79C-68442CE0544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84706"/>
          <a:stretch/>
        </p:blipFill>
        <p:spPr>
          <a:xfrm>
            <a:off x="-97377" y="243"/>
            <a:ext cx="12386753" cy="1340285"/>
          </a:xfrm>
          <a:prstGeom prst="rect">
            <a:avLst/>
          </a:prstGeom>
        </p:spPr>
      </p:pic>
      <p:pic>
        <p:nvPicPr>
          <p:cNvPr id="7" name="Grafik 6" descr="Ein Bild, das Monitor, Bildschirm, Computer, Essen enthält.&#10;&#10;Automatisch generierte Beschreibung">
            <a:extLst>
              <a:ext uri="{FF2B5EF4-FFF2-40B4-BE49-F238E27FC236}">
                <a16:creationId xmlns:a16="http://schemas.microsoft.com/office/drawing/2014/main" id="{F1C06A14-1946-484A-9AD8-37848FC3B40C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90371"/>
          <a:stretch/>
        </p:blipFill>
        <p:spPr>
          <a:xfrm>
            <a:off x="-23804" y="6100175"/>
            <a:ext cx="12313179" cy="838788"/>
          </a:xfrm>
          <a:prstGeom prst="rect">
            <a:avLst/>
          </a:prstGeom>
        </p:spPr>
      </p:pic>
      <p:sp>
        <p:nvSpPr>
          <p:cNvPr id="8" name="Rectangle 3">
            <a:extLst>
              <a:ext uri="{FF2B5EF4-FFF2-40B4-BE49-F238E27FC236}">
                <a16:creationId xmlns:a16="http://schemas.microsoft.com/office/drawing/2014/main" id="{90A98934-6A70-C44A-A6D8-6183F6D56C64}"/>
              </a:ext>
            </a:extLst>
          </p:cNvPr>
          <p:cNvSpPr txBox="1">
            <a:spLocks noChangeArrowheads="1"/>
          </p:cNvSpPr>
          <p:nvPr/>
        </p:nvSpPr>
        <p:spPr>
          <a:xfrm>
            <a:off x="2243571" y="2373837"/>
            <a:ext cx="7704856" cy="218765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3000"/>
              </a:lnSpc>
            </a:pPr>
            <a:r>
              <a:rPr lang="de-DE" altLang="de-DE" sz="1800" b="1" dirty="0"/>
              <a:t>Berechnung der Förderung</a:t>
            </a:r>
            <a:r>
              <a:rPr lang="de-DE" altLang="de-DE" sz="1800" dirty="0"/>
              <a:t>: </a:t>
            </a:r>
            <a:br>
              <a:rPr lang="de-DE" altLang="de-DE" sz="1800" dirty="0"/>
            </a:br>
            <a:r>
              <a:rPr lang="de-DE" altLang="de-DE" sz="1800" dirty="0"/>
              <a:t>maximal 50 % der Gesamtausgaben</a:t>
            </a:r>
          </a:p>
          <a:p>
            <a:pPr>
              <a:lnSpc>
                <a:spcPts val="3000"/>
              </a:lnSpc>
            </a:pPr>
            <a:r>
              <a:rPr lang="de-DE" altLang="de-DE" sz="1800" dirty="0"/>
              <a:t>maximal Fehlbetrag (abzüglich Vereinszuschuss)</a:t>
            </a:r>
          </a:p>
          <a:p>
            <a:pPr>
              <a:lnSpc>
                <a:spcPts val="3000"/>
              </a:lnSpc>
            </a:pPr>
            <a:r>
              <a:rPr lang="de-DE" altLang="de-DE" sz="1800" dirty="0"/>
              <a:t>maximal 50,- € pro Antrag</a:t>
            </a:r>
          </a:p>
          <a:p>
            <a:pPr>
              <a:lnSpc>
                <a:spcPts val="3000"/>
              </a:lnSpc>
            </a:pPr>
            <a:endParaRPr lang="de-DE" altLang="de-DE" sz="1800" dirty="0"/>
          </a:p>
          <a:p>
            <a:pPr>
              <a:lnSpc>
                <a:spcPts val="3000"/>
              </a:lnSpc>
            </a:pPr>
            <a:endParaRPr lang="de-DE" altLang="de-DE" sz="1800" dirty="0"/>
          </a:p>
          <a:p>
            <a:pPr>
              <a:lnSpc>
                <a:spcPts val="3000"/>
              </a:lnSpc>
            </a:pPr>
            <a:endParaRPr lang="de-DE" altLang="de-DE" sz="1800" dirty="0"/>
          </a:p>
        </p:txBody>
      </p:sp>
    </p:spTree>
    <p:extLst>
      <p:ext uri="{BB962C8B-B14F-4D97-AF65-F5344CB8AC3E}">
        <p14:creationId xmlns:p14="http://schemas.microsoft.com/office/powerpoint/2010/main" val="313905650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AEA2E4B-F666-EA4A-9F57-DA6CD9F82A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72359" y="1195933"/>
            <a:ext cx="10520855" cy="607819"/>
          </a:xfrm>
        </p:spPr>
        <p:txBody>
          <a:bodyPr>
            <a:normAutofit/>
          </a:bodyPr>
          <a:lstStyle/>
          <a:p>
            <a:r>
              <a:rPr lang="de-DE" sz="2800" dirty="0">
                <a:latin typeface="Brandon Printed One Shadow" panose="02000000000000000000" pitchFamily="2" charset="0"/>
              </a:rPr>
              <a:t>4. Räume der Jugendarbeit</a:t>
            </a:r>
          </a:p>
        </p:txBody>
      </p:sp>
      <p:pic>
        <p:nvPicPr>
          <p:cNvPr id="5" name="Grafik 4" descr="Ein Bild, das Zug enthält.&#10;&#10;Automatisch generierte Beschreibung">
            <a:extLst>
              <a:ext uri="{FF2B5EF4-FFF2-40B4-BE49-F238E27FC236}">
                <a16:creationId xmlns:a16="http://schemas.microsoft.com/office/drawing/2014/main" id="{E057C89A-9E3D-4542-B79C-68442CE0544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84706"/>
          <a:stretch/>
        </p:blipFill>
        <p:spPr>
          <a:xfrm>
            <a:off x="-97377" y="243"/>
            <a:ext cx="12386753" cy="1340285"/>
          </a:xfrm>
          <a:prstGeom prst="rect">
            <a:avLst/>
          </a:prstGeom>
        </p:spPr>
      </p:pic>
      <p:pic>
        <p:nvPicPr>
          <p:cNvPr id="7" name="Grafik 6" descr="Ein Bild, das Monitor, Bildschirm, Computer, Essen enthält.&#10;&#10;Automatisch generierte Beschreibung">
            <a:extLst>
              <a:ext uri="{FF2B5EF4-FFF2-40B4-BE49-F238E27FC236}">
                <a16:creationId xmlns:a16="http://schemas.microsoft.com/office/drawing/2014/main" id="{F1C06A14-1946-484A-9AD8-37848FC3B40C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90371"/>
          <a:stretch/>
        </p:blipFill>
        <p:spPr>
          <a:xfrm>
            <a:off x="-23804" y="6100175"/>
            <a:ext cx="12313179" cy="838788"/>
          </a:xfrm>
          <a:prstGeom prst="rect">
            <a:avLst/>
          </a:prstGeom>
        </p:spPr>
      </p:pic>
      <p:sp>
        <p:nvSpPr>
          <p:cNvPr id="6" name="Rectangle 3">
            <a:extLst>
              <a:ext uri="{FF2B5EF4-FFF2-40B4-BE49-F238E27FC236}">
                <a16:creationId xmlns:a16="http://schemas.microsoft.com/office/drawing/2014/main" id="{1E42D68C-B6E7-7240-90EE-BB7F8A264418}"/>
              </a:ext>
            </a:extLst>
          </p:cNvPr>
          <p:cNvSpPr txBox="1">
            <a:spLocks noChangeArrowheads="1"/>
          </p:cNvSpPr>
          <p:nvPr/>
        </p:nvSpPr>
        <p:spPr>
          <a:xfrm>
            <a:off x="1121785" y="1803752"/>
            <a:ext cx="9948427" cy="47525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3000"/>
              </a:lnSpc>
            </a:pPr>
            <a:r>
              <a:rPr lang="de-DE" altLang="de-DE" sz="1800" b="1" dirty="0"/>
              <a:t>Gefördert werden:</a:t>
            </a:r>
          </a:p>
          <a:p>
            <a:pPr>
              <a:lnSpc>
                <a:spcPts val="3000"/>
              </a:lnSpc>
            </a:pPr>
            <a:r>
              <a:rPr lang="de-DE" altLang="de-DE" sz="1800" b="1" dirty="0"/>
              <a:t>Treffpunkte für Jugendliche, Räume in Gebäuden, die hauptsächlich von Jugendlichen bis 27 Jahren genutzt werden</a:t>
            </a:r>
          </a:p>
          <a:p>
            <a:pPr>
              <a:lnSpc>
                <a:spcPts val="3000"/>
              </a:lnSpc>
            </a:pPr>
            <a:r>
              <a:rPr lang="de-DE" altLang="de-DE" sz="1800" dirty="0"/>
              <a:t>Innenausbau, Erstausstattung</a:t>
            </a:r>
          </a:p>
          <a:p>
            <a:pPr>
              <a:lnSpc>
                <a:spcPts val="3000"/>
              </a:lnSpc>
            </a:pPr>
            <a:r>
              <a:rPr lang="de-DE" altLang="de-DE" sz="1800" dirty="0"/>
              <a:t>Renovierung (max. alle 5 Jahre möglich)</a:t>
            </a:r>
          </a:p>
          <a:p>
            <a:pPr>
              <a:lnSpc>
                <a:spcPts val="3000"/>
              </a:lnSpc>
            </a:pPr>
            <a:r>
              <a:rPr lang="de-DE" altLang="de-DE" sz="1800" dirty="0"/>
              <a:t>Behindertengerechte Gestaltung oder Umbau</a:t>
            </a:r>
          </a:p>
          <a:p>
            <a:pPr>
              <a:lnSpc>
                <a:spcPts val="3000"/>
              </a:lnSpc>
            </a:pPr>
            <a:r>
              <a:rPr lang="de-DE" altLang="de-DE" sz="1800" dirty="0"/>
              <a:t>Förderbeispiele: </a:t>
            </a:r>
            <a:r>
              <a:rPr lang="de-DE" sz="1400" dirty="0"/>
              <a:t>Wandfarbe; Nutzungsgerechter Bodenbelag; Schränke, Stühle, Tische, Regale; Küchenmöbel und –</a:t>
            </a:r>
            <a:r>
              <a:rPr lang="de-DE" sz="1400" dirty="0" err="1"/>
              <a:t>ausstattung</a:t>
            </a:r>
            <a:r>
              <a:rPr lang="de-DE" sz="1400" dirty="0"/>
              <a:t>; Vorhänge und Rollos (innen);Theke; Bühne; Licht- und Musikanlage; Bilder, Poster, Pflanzen und andere Dekorationsgegenstände; Trennwände innerhalb von Jugendräumen; Grundausstattung einer Sanitäreinrichtung</a:t>
            </a:r>
            <a:endParaRPr lang="de-DE" altLang="de-DE" sz="1400" dirty="0"/>
          </a:p>
          <a:p>
            <a:pPr>
              <a:lnSpc>
                <a:spcPts val="3000"/>
              </a:lnSpc>
            </a:pPr>
            <a:endParaRPr lang="de-DE" altLang="de-DE" sz="1800" dirty="0"/>
          </a:p>
          <a:p>
            <a:pPr>
              <a:lnSpc>
                <a:spcPts val="3000"/>
              </a:lnSpc>
            </a:pPr>
            <a:endParaRPr lang="de-DE" altLang="de-DE" sz="1800" dirty="0"/>
          </a:p>
        </p:txBody>
      </p:sp>
    </p:spTree>
    <p:extLst>
      <p:ext uri="{BB962C8B-B14F-4D97-AF65-F5344CB8AC3E}">
        <p14:creationId xmlns:p14="http://schemas.microsoft.com/office/powerpoint/2010/main" val="76667003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AEA2E4B-F666-EA4A-9F57-DA6CD9F82A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72359" y="1195933"/>
            <a:ext cx="10520855" cy="607819"/>
          </a:xfrm>
        </p:spPr>
        <p:txBody>
          <a:bodyPr>
            <a:normAutofit/>
          </a:bodyPr>
          <a:lstStyle/>
          <a:p>
            <a:r>
              <a:rPr lang="de-DE" sz="2800" dirty="0">
                <a:latin typeface="Brandon Printed One Shadow" panose="02000000000000000000" pitchFamily="2" charset="0"/>
              </a:rPr>
              <a:t>4. Räume der Jugendarbeit</a:t>
            </a:r>
          </a:p>
        </p:txBody>
      </p:sp>
      <p:pic>
        <p:nvPicPr>
          <p:cNvPr id="5" name="Grafik 4" descr="Ein Bild, das Zug enthält.&#10;&#10;Automatisch generierte Beschreibung">
            <a:extLst>
              <a:ext uri="{FF2B5EF4-FFF2-40B4-BE49-F238E27FC236}">
                <a16:creationId xmlns:a16="http://schemas.microsoft.com/office/drawing/2014/main" id="{E057C89A-9E3D-4542-B79C-68442CE0544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84706"/>
          <a:stretch/>
        </p:blipFill>
        <p:spPr>
          <a:xfrm>
            <a:off x="-97377" y="243"/>
            <a:ext cx="12386753" cy="1340285"/>
          </a:xfrm>
          <a:prstGeom prst="rect">
            <a:avLst/>
          </a:prstGeom>
        </p:spPr>
      </p:pic>
      <p:pic>
        <p:nvPicPr>
          <p:cNvPr id="7" name="Grafik 6" descr="Ein Bild, das Monitor, Bildschirm, Computer, Essen enthält.&#10;&#10;Automatisch generierte Beschreibung">
            <a:extLst>
              <a:ext uri="{FF2B5EF4-FFF2-40B4-BE49-F238E27FC236}">
                <a16:creationId xmlns:a16="http://schemas.microsoft.com/office/drawing/2014/main" id="{F1C06A14-1946-484A-9AD8-37848FC3B40C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90371"/>
          <a:stretch/>
        </p:blipFill>
        <p:spPr>
          <a:xfrm>
            <a:off x="-23804" y="6100175"/>
            <a:ext cx="12313179" cy="838788"/>
          </a:xfrm>
          <a:prstGeom prst="rect">
            <a:avLst/>
          </a:prstGeom>
        </p:spPr>
      </p:pic>
      <p:sp>
        <p:nvSpPr>
          <p:cNvPr id="8" name="Rectangle 3">
            <a:extLst>
              <a:ext uri="{FF2B5EF4-FFF2-40B4-BE49-F238E27FC236}">
                <a16:creationId xmlns:a16="http://schemas.microsoft.com/office/drawing/2014/main" id="{EC4AAD9C-5747-BA4D-ADF2-414FE394A2B4}"/>
              </a:ext>
            </a:extLst>
          </p:cNvPr>
          <p:cNvSpPr txBox="1">
            <a:spLocks noChangeArrowheads="1"/>
          </p:cNvSpPr>
          <p:nvPr/>
        </p:nvSpPr>
        <p:spPr>
          <a:xfrm>
            <a:off x="1768171" y="1803752"/>
            <a:ext cx="8655655" cy="47525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3000"/>
              </a:lnSpc>
            </a:pPr>
            <a:r>
              <a:rPr lang="de-DE" altLang="de-DE" sz="1800" b="1" dirty="0"/>
              <a:t>Berechnung der Förderung:</a:t>
            </a:r>
          </a:p>
          <a:p>
            <a:pPr>
              <a:lnSpc>
                <a:spcPts val="3000"/>
              </a:lnSpc>
            </a:pPr>
            <a:r>
              <a:rPr lang="de-DE" altLang="de-DE" sz="1800" dirty="0"/>
              <a:t>Maximal 30 % der Kosten</a:t>
            </a:r>
            <a:br>
              <a:rPr lang="de-DE" altLang="de-DE" sz="1800" dirty="0"/>
            </a:br>
            <a:r>
              <a:rPr lang="de-DE" altLang="de-DE" sz="1800" dirty="0"/>
              <a:t>maximal Zuschuss: 25.000,- €</a:t>
            </a:r>
          </a:p>
          <a:p>
            <a:pPr>
              <a:lnSpc>
                <a:spcPts val="3000"/>
              </a:lnSpc>
            </a:pPr>
            <a:r>
              <a:rPr lang="de-DE" altLang="de-DE" sz="1800" dirty="0"/>
              <a:t>Ehrenamtliche Arbeitsleistung: 2,- €/Stunde</a:t>
            </a:r>
          </a:p>
          <a:p>
            <a:pPr>
              <a:lnSpc>
                <a:spcPts val="3000"/>
              </a:lnSpc>
            </a:pPr>
            <a:r>
              <a:rPr lang="de-DE" altLang="de-DE" sz="1600" b="1" dirty="0"/>
              <a:t>Anträge Homepage Kreisjugendamt Ebersberg:</a:t>
            </a:r>
          </a:p>
          <a:p>
            <a:pPr>
              <a:lnSpc>
                <a:spcPts val="3000"/>
              </a:lnSpc>
            </a:pPr>
            <a:r>
              <a:rPr lang="de-DE" altLang="de-DE" sz="1600" dirty="0">
                <a:hlinkClick r:id="rId4"/>
              </a:rPr>
              <a:t>https://kreisjugendamt.lra-ebe.de/praeventive-jugendhilfe/zuschuesse-fuer-die-jugendarbeit/zuschussantraege/</a:t>
            </a:r>
            <a:endParaRPr lang="de-DE" altLang="de-DE" sz="1600" dirty="0"/>
          </a:p>
          <a:p>
            <a:pPr>
              <a:lnSpc>
                <a:spcPts val="3000"/>
              </a:lnSpc>
            </a:pPr>
            <a:r>
              <a:rPr lang="de-DE" altLang="de-DE" sz="1800" b="1" dirty="0"/>
              <a:t>Antragsfrist: Antragstellung beim </a:t>
            </a:r>
            <a:r>
              <a:rPr lang="de-DE" altLang="de-DE" sz="1800" b="1" u="sng" dirty="0"/>
              <a:t>Kreisjugendamt</a:t>
            </a:r>
            <a:r>
              <a:rPr lang="de-DE" altLang="de-DE" sz="1800" b="1" dirty="0"/>
              <a:t> spätestens am 15.08. des Vorjahres! Frau Kerstin Meyer: 08092/823-314</a:t>
            </a:r>
          </a:p>
          <a:p>
            <a:pPr>
              <a:lnSpc>
                <a:spcPts val="3000"/>
              </a:lnSpc>
            </a:pPr>
            <a:endParaRPr lang="de-DE" altLang="de-DE" sz="1800" dirty="0"/>
          </a:p>
          <a:p>
            <a:pPr>
              <a:lnSpc>
                <a:spcPts val="3000"/>
              </a:lnSpc>
            </a:pPr>
            <a:endParaRPr lang="de-DE" altLang="de-DE" sz="1800" dirty="0"/>
          </a:p>
        </p:txBody>
      </p:sp>
    </p:spTree>
    <p:extLst>
      <p:ext uri="{BB962C8B-B14F-4D97-AF65-F5344CB8AC3E}">
        <p14:creationId xmlns:p14="http://schemas.microsoft.com/office/powerpoint/2010/main" val="147349538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AEA2E4B-F666-EA4A-9F57-DA6CD9F82A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72359" y="1195933"/>
            <a:ext cx="10520855" cy="607819"/>
          </a:xfrm>
        </p:spPr>
        <p:txBody>
          <a:bodyPr>
            <a:normAutofit/>
          </a:bodyPr>
          <a:lstStyle/>
          <a:p>
            <a:r>
              <a:rPr lang="de-DE" sz="2800" dirty="0">
                <a:latin typeface="Brandon Printed One Shadow" panose="02000000000000000000" pitchFamily="2" charset="0"/>
              </a:rPr>
              <a:t>Finanzierung Zuschussbereiche</a:t>
            </a:r>
          </a:p>
        </p:txBody>
      </p:sp>
      <p:pic>
        <p:nvPicPr>
          <p:cNvPr id="5" name="Grafik 4" descr="Ein Bild, das Zug enthält.&#10;&#10;Automatisch generierte Beschreibung">
            <a:extLst>
              <a:ext uri="{FF2B5EF4-FFF2-40B4-BE49-F238E27FC236}">
                <a16:creationId xmlns:a16="http://schemas.microsoft.com/office/drawing/2014/main" id="{E057C89A-9E3D-4542-B79C-68442CE0544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84706"/>
          <a:stretch/>
        </p:blipFill>
        <p:spPr>
          <a:xfrm>
            <a:off x="-97377" y="243"/>
            <a:ext cx="12386753" cy="1340285"/>
          </a:xfrm>
          <a:prstGeom prst="rect">
            <a:avLst/>
          </a:prstGeom>
        </p:spPr>
      </p:pic>
      <p:pic>
        <p:nvPicPr>
          <p:cNvPr id="7" name="Grafik 6" descr="Ein Bild, das Monitor, Bildschirm, Computer, Essen enthält.&#10;&#10;Automatisch generierte Beschreibung">
            <a:extLst>
              <a:ext uri="{FF2B5EF4-FFF2-40B4-BE49-F238E27FC236}">
                <a16:creationId xmlns:a16="http://schemas.microsoft.com/office/drawing/2014/main" id="{F1C06A14-1946-484A-9AD8-37848FC3B40C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90371"/>
          <a:stretch/>
        </p:blipFill>
        <p:spPr>
          <a:xfrm>
            <a:off x="-23804" y="6100175"/>
            <a:ext cx="12313179" cy="838788"/>
          </a:xfrm>
          <a:prstGeom prst="rect">
            <a:avLst/>
          </a:prstGeom>
        </p:spPr>
      </p:pic>
      <p:sp>
        <p:nvSpPr>
          <p:cNvPr id="6" name="Textfeld 5">
            <a:extLst>
              <a:ext uri="{FF2B5EF4-FFF2-40B4-BE49-F238E27FC236}">
                <a16:creationId xmlns:a16="http://schemas.microsoft.com/office/drawing/2014/main" id="{CF0E6293-8507-DA4F-B8E2-0BEE4E06B43A}"/>
              </a:ext>
            </a:extLst>
          </p:cNvPr>
          <p:cNvSpPr txBox="1"/>
          <p:nvPr/>
        </p:nvSpPr>
        <p:spPr>
          <a:xfrm>
            <a:off x="5872268" y="2093613"/>
            <a:ext cx="24596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400" b="1" dirty="0">
                <a:latin typeface="+mn-lt"/>
              </a:rPr>
              <a:t>Kreisjugendring</a:t>
            </a:r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D28AECD8-BA70-D54B-AD6E-D2EAA773C25B}"/>
              </a:ext>
            </a:extLst>
          </p:cNvPr>
          <p:cNvSpPr/>
          <p:nvPr/>
        </p:nvSpPr>
        <p:spPr>
          <a:xfrm>
            <a:off x="5872268" y="2593309"/>
            <a:ext cx="5184576" cy="3391255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>
                <a:solidFill>
                  <a:schemeClr val="tx1"/>
                </a:solidFill>
              </a:rPr>
              <a:t>140.000,- €</a:t>
            </a:r>
          </a:p>
          <a:p>
            <a:pPr algn="ctr"/>
            <a:endParaRPr lang="de-DE" sz="1000" b="1" dirty="0">
              <a:solidFill>
                <a:schemeClr val="tx1"/>
              </a:solidFill>
            </a:endParaRPr>
          </a:p>
          <a:p>
            <a:pPr marL="285750" indent="-285750" eaLnBrk="1" hangingPunct="1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de-DE" altLang="de-DE" sz="1600" dirty="0">
                <a:solidFill>
                  <a:schemeClr val="tx1"/>
                </a:solidFill>
              </a:rPr>
              <a:t>Veranstaltungen ohne Übernachtung</a:t>
            </a:r>
          </a:p>
          <a:p>
            <a:pPr marL="285750" indent="-285750" eaLnBrk="1" hangingPunct="1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de-DE" altLang="de-DE" sz="1600" dirty="0">
                <a:solidFill>
                  <a:schemeClr val="tx1"/>
                </a:solidFill>
              </a:rPr>
              <a:t>Veranstaltungen mit Übernachtung</a:t>
            </a:r>
          </a:p>
          <a:p>
            <a:pPr marL="285750" indent="-285750" eaLnBrk="1" hangingPunct="1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de-DE" altLang="de-DE" sz="1600" dirty="0">
                <a:solidFill>
                  <a:schemeClr val="tx1"/>
                </a:solidFill>
              </a:rPr>
              <a:t>Mitarbeiter*</a:t>
            </a:r>
            <a:r>
              <a:rPr lang="de-DE" altLang="de-DE" sz="1600" dirty="0" err="1">
                <a:solidFill>
                  <a:schemeClr val="tx1"/>
                </a:solidFill>
              </a:rPr>
              <a:t>innenbildung</a:t>
            </a:r>
            <a:endParaRPr lang="de-DE" altLang="de-DE" sz="1600" dirty="0">
              <a:solidFill>
                <a:schemeClr val="tx1"/>
              </a:solidFill>
            </a:endParaRPr>
          </a:p>
          <a:p>
            <a:pPr marL="285750" indent="-285750" eaLnBrk="1" hangingPunct="1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de-DE" altLang="de-DE" sz="1600" dirty="0">
                <a:solidFill>
                  <a:schemeClr val="tx1"/>
                </a:solidFill>
              </a:rPr>
              <a:t>Verwaltungskosten</a:t>
            </a:r>
          </a:p>
          <a:p>
            <a:pPr marL="285750" indent="-285750" eaLnBrk="1" hangingPunct="1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de-DE" altLang="de-DE" sz="1600" dirty="0">
                <a:solidFill>
                  <a:schemeClr val="tx1"/>
                </a:solidFill>
              </a:rPr>
              <a:t>Anschaffungen und Ausstattung</a:t>
            </a:r>
          </a:p>
          <a:p>
            <a:pPr marL="285750" indent="-285750" eaLnBrk="1" hangingPunct="1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de-DE" altLang="de-DE" sz="1600" dirty="0">
                <a:solidFill>
                  <a:schemeClr val="tx1"/>
                </a:solidFill>
              </a:rPr>
              <a:t>Neue Projekte/Initiativen/Ideen</a:t>
            </a:r>
          </a:p>
          <a:p>
            <a:pPr marL="285750" indent="-285750" eaLnBrk="1" hangingPunct="1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de-DE" altLang="de-DE" sz="1600" dirty="0">
                <a:solidFill>
                  <a:schemeClr val="tx1"/>
                </a:solidFill>
              </a:rPr>
              <a:t>Grundförderung für Jugendleiter*innen (</a:t>
            </a:r>
            <a:r>
              <a:rPr lang="de-DE" altLang="de-DE" sz="1600" dirty="0" err="1">
                <a:solidFill>
                  <a:schemeClr val="tx1"/>
                </a:solidFill>
              </a:rPr>
              <a:t>Juleica</a:t>
            </a:r>
            <a:r>
              <a:rPr lang="de-DE" altLang="de-DE" sz="1600" dirty="0">
                <a:solidFill>
                  <a:schemeClr val="tx1"/>
                </a:solidFill>
              </a:rPr>
              <a:t>)</a:t>
            </a:r>
          </a:p>
          <a:p>
            <a:pPr marL="285750" indent="-285750" eaLnBrk="1" hangingPunct="1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de-DE" altLang="de-DE" sz="1600" dirty="0">
                <a:solidFill>
                  <a:schemeClr val="tx1"/>
                </a:solidFill>
              </a:rPr>
              <a:t>Förderung der Aus- und Fortbildung für ehrenamtlich Tätige</a:t>
            </a: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F8D1B37F-AA64-814D-85AA-6A2BBABA0C00}"/>
              </a:ext>
            </a:extLst>
          </p:cNvPr>
          <p:cNvSpPr txBox="1"/>
          <p:nvPr/>
        </p:nvSpPr>
        <p:spPr>
          <a:xfrm>
            <a:off x="1741737" y="2093612"/>
            <a:ext cx="28803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400" b="1" dirty="0">
                <a:latin typeface="+mn-lt"/>
              </a:rPr>
              <a:t>Kreisjugendamt</a:t>
            </a:r>
          </a:p>
        </p:txBody>
      </p:sp>
      <p:sp>
        <p:nvSpPr>
          <p:cNvPr id="11" name="Rechteck 10">
            <a:extLst>
              <a:ext uri="{FF2B5EF4-FFF2-40B4-BE49-F238E27FC236}">
                <a16:creationId xmlns:a16="http://schemas.microsoft.com/office/drawing/2014/main" id="{65429BE4-BE9D-1741-AC46-EB9BD06D2A02}"/>
              </a:ext>
            </a:extLst>
          </p:cNvPr>
          <p:cNvSpPr/>
          <p:nvPr/>
        </p:nvSpPr>
        <p:spPr>
          <a:xfrm>
            <a:off x="1741737" y="3781580"/>
            <a:ext cx="2880320" cy="900336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600" dirty="0">
                <a:solidFill>
                  <a:schemeClr val="tx1"/>
                </a:solidFill>
              </a:rPr>
              <a:t>Räume der Jugend-arbeit</a:t>
            </a:r>
          </a:p>
        </p:txBody>
      </p:sp>
      <p:sp>
        <p:nvSpPr>
          <p:cNvPr id="12" name="Pfeil nach unten 11">
            <a:extLst>
              <a:ext uri="{FF2B5EF4-FFF2-40B4-BE49-F238E27FC236}">
                <a16:creationId xmlns:a16="http://schemas.microsoft.com/office/drawing/2014/main" id="{8DBC917E-2D5E-4B4B-94A9-48604861C6C5}"/>
              </a:ext>
            </a:extLst>
          </p:cNvPr>
          <p:cNvSpPr/>
          <p:nvPr/>
        </p:nvSpPr>
        <p:spPr>
          <a:xfrm>
            <a:off x="2085053" y="2813068"/>
            <a:ext cx="2193688" cy="1219116"/>
          </a:xfrm>
          <a:prstGeom prst="downArrow">
            <a:avLst>
              <a:gd name="adj1" fmla="val 65873"/>
              <a:gd name="adj2" fmla="val 53962"/>
            </a:avLst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>
                <a:solidFill>
                  <a:schemeClr val="tx1"/>
                </a:solidFill>
              </a:rPr>
              <a:t>100 % Landkreis</a:t>
            </a:r>
          </a:p>
        </p:txBody>
      </p:sp>
      <p:sp>
        <p:nvSpPr>
          <p:cNvPr id="14" name="Pfeil nach unten 13">
            <a:extLst>
              <a:ext uri="{FF2B5EF4-FFF2-40B4-BE49-F238E27FC236}">
                <a16:creationId xmlns:a16="http://schemas.microsoft.com/office/drawing/2014/main" id="{37985D16-4650-8942-B598-CE794BD7D092}"/>
              </a:ext>
            </a:extLst>
          </p:cNvPr>
          <p:cNvSpPr/>
          <p:nvPr/>
        </p:nvSpPr>
        <p:spPr>
          <a:xfrm>
            <a:off x="9106419" y="2044540"/>
            <a:ext cx="2193688" cy="1219116"/>
          </a:xfrm>
          <a:prstGeom prst="downArrow">
            <a:avLst>
              <a:gd name="adj1" fmla="val 65873"/>
              <a:gd name="adj2" fmla="val 53962"/>
            </a:avLst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>
                <a:solidFill>
                  <a:schemeClr val="tx1"/>
                </a:solidFill>
              </a:rPr>
              <a:t>100 % Landkreis</a:t>
            </a:r>
          </a:p>
        </p:txBody>
      </p:sp>
    </p:spTree>
    <p:extLst>
      <p:ext uri="{BB962C8B-B14F-4D97-AF65-F5344CB8AC3E}">
        <p14:creationId xmlns:p14="http://schemas.microsoft.com/office/powerpoint/2010/main" val="323341565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AEA2E4B-F666-EA4A-9F57-DA6CD9F82A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72359" y="1195933"/>
            <a:ext cx="10520855" cy="607819"/>
          </a:xfrm>
        </p:spPr>
        <p:txBody>
          <a:bodyPr>
            <a:normAutofit/>
          </a:bodyPr>
          <a:lstStyle/>
          <a:p>
            <a:r>
              <a:rPr lang="de-DE" sz="2800" dirty="0">
                <a:latin typeface="Brandon Printed One Shadow" panose="02000000000000000000" pitchFamily="2" charset="0"/>
              </a:rPr>
              <a:t>Gemeindlicher Grundbetrag</a:t>
            </a:r>
          </a:p>
        </p:txBody>
      </p:sp>
      <p:pic>
        <p:nvPicPr>
          <p:cNvPr id="5" name="Grafik 4" descr="Ein Bild, das Zug enthält.&#10;&#10;Automatisch generierte Beschreibung">
            <a:extLst>
              <a:ext uri="{FF2B5EF4-FFF2-40B4-BE49-F238E27FC236}">
                <a16:creationId xmlns:a16="http://schemas.microsoft.com/office/drawing/2014/main" id="{E057C89A-9E3D-4542-B79C-68442CE0544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84706"/>
          <a:stretch/>
        </p:blipFill>
        <p:spPr>
          <a:xfrm>
            <a:off x="-97377" y="243"/>
            <a:ext cx="12386753" cy="1340285"/>
          </a:xfrm>
          <a:prstGeom prst="rect">
            <a:avLst/>
          </a:prstGeom>
        </p:spPr>
      </p:pic>
      <p:pic>
        <p:nvPicPr>
          <p:cNvPr id="7" name="Grafik 6" descr="Ein Bild, das Monitor, Bildschirm, Computer, Essen enthält.&#10;&#10;Automatisch generierte Beschreibung">
            <a:extLst>
              <a:ext uri="{FF2B5EF4-FFF2-40B4-BE49-F238E27FC236}">
                <a16:creationId xmlns:a16="http://schemas.microsoft.com/office/drawing/2014/main" id="{F1C06A14-1946-484A-9AD8-37848FC3B40C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90371"/>
          <a:stretch/>
        </p:blipFill>
        <p:spPr>
          <a:xfrm>
            <a:off x="-23804" y="6100175"/>
            <a:ext cx="12313179" cy="838788"/>
          </a:xfrm>
          <a:prstGeom prst="rect">
            <a:avLst/>
          </a:prstGeom>
        </p:spPr>
      </p:pic>
      <p:sp>
        <p:nvSpPr>
          <p:cNvPr id="6" name="Rectangle 3">
            <a:extLst>
              <a:ext uri="{FF2B5EF4-FFF2-40B4-BE49-F238E27FC236}">
                <a16:creationId xmlns:a16="http://schemas.microsoft.com/office/drawing/2014/main" id="{C43C606E-9A31-DB47-A64C-0E0744BE7E32}"/>
              </a:ext>
            </a:extLst>
          </p:cNvPr>
          <p:cNvSpPr txBox="1">
            <a:spLocks noChangeArrowheads="1"/>
          </p:cNvSpPr>
          <p:nvPr/>
        </p:nvSpPr>
        <p:spPr>
          <a:xfrm>
            <a:off x="2243571" y="1803752"/>
            <a:ext cx="7704856" cy="1522921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 eaLnBrk="1" hangingPunct="1">
              <a:lnSpc>
                <a:spcPts val="3000"/>
              </a:lnSpc>
              <a:buFontTx/>
              <a:buNone/>
            </a:pPr>
            <a:r>
              <a:rPr lang="de-DE" altLang="de-DE" sz="1800" b="1" kern="0" dirty="0"/>
              <a:t>Die 21 Gemeinden </a:t>
            </a:r>
            <a:r>
              <a:rPr lang="de-DE" altLang="de-DE" sz="1800" kern="0" dirty="0"/>
              <a:t>leisten einen Grundbetrag, der dem Kreisjugendring jährlich als Verwaltungspauschale gezahlt wird, um die Dienstleistung der Zuschussberatung und Bearbeitung leisten zu können.</a:t>
            </a:r>
          </a:p>
          <a:p>
            <a:pPr marL="0" indent="0" eaLnBrk="1" hangingPunct="1">
              <a:lnSpc>
                <a:spcPts val="3000"/>
              </a:lnSpc>
              <a:buFontTx/>
              <a:buNone/>
            </a:pPr>
            <a:endParaRPr lang="de-DE" altLang="de-DE" sz="1800" kern="0" dirty="0"/>
          </a:p>
          <a:p>
            <a:pPr marL="0" indent="0" eaLnBrk="1" hangingPunct="1">
              <a:lnSpc>
                <a:spcPts val="3000"/>
              </a:lnSpc>
              <a:buNone/>
            </a:pPr>
            <a:endParaRPr lang="de-DE" altLang="de-DE" sz="1800" kern="0" dirty="0"/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7144FC9C-C899-5549-BB50-DF3A85109F2F}"/>
              </a:ext>
            </a:extLst>
          </p:cNvPr>
          <p:cNvSpPr/>
          <p:nvPr/>
        </p:nvSpPr>
        <p:spPr>
          <a:xfrm>
            <a:off x="2243571" y="3326673"/>
            <a:ext cx="7704855" cy="220060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2400" b="1" dirty="0">
                <a:solidFill>
                  <a:schemeClr val="tx1"/>
                </a:solidFill>
              </a:rPr>
              <a:t>Bezugsgröße: </a:t>
            </a:r>
          </a:p>
          <a:p>
            <a:pPr algn="ctr"/>
            <a:r>
              <a:rPr lang="de-DE" sz="2400" b="1" dirty="0">
                <a:solidFill>
                  <a:schemeClr val="tx1"/>
                </a:solidFill>
              </a:rPr>
              <a:t>Gesamt-einwohner*innenzahl </a:t>
            </a:r>
          </a:p>
          <a:p>
            <a:pPr algn="ctr"/>
            <a:endParaRPr lang="de-DE" sz="2400" b="1" dirty="0">
              <a:solidFill>
                <a:schemeClr val="tx1"/>
              </a:solidFill>
            </a:endParaRPr>
          </a:p>
          <a:p>
            <a:pPr algn="ctr"/>
            <a:r>
              <a:rPr lang="de-DE" sz="2400" b="1" dirty="0">
                <a:solidFill>
                  <a:schemeClr val="tx1"/>
                </a:solidFill>
              </a:rPr>
              <a:t>Jährliche Pauschale: 0,10 € pro Kopf</a:t>
            </a:r>
          </a:p>
        </p:txBody>
      </p:sp>
    </p:spTree>
    <p:extLst>
      <p:ext uri="{BB962C8B-B14F-4D97-AF65-F5344CB8AC3E}">
        <p14:creationId xmlns:p14="http://schemas.microsoft.com/office/powerpoint/2010/main" val="172643200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AEA2E4B-F666-EA4A-9F57-DA6CD9F82A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72359" y="1195933"/>
            <a:ext cx="10520855" cy="607819"/>
          </a:xfrm>
        </p:spPr>
        <p:txBody>
          <a:bodyPr>
            <a:normAutofit/>
          </a:bodyPr>
          <a:lstStyle/>
          <a:p>
            <a:r>
              <a:rPr lang="de-DE" sz="2800" dirty="0">
                <a:latin typeface="Brandon Printed One Shadow" panose="02000000000000000000" pitchFamily="2" charset="0"/>
              </a:rPr>
              <a:t>KJR Zuschussportal</a:t>
            </a:r>
          </a:p>
        </p:txBody>
      </p:sp>
      <p:pic>
        <p:nvPicPr>
          <p:cNvPr id="5" name="Grafik 4" descr="Ein Bild, das Zug enthält.&#10;&#10;Automatisch generierte Beschreibung">
            <a:extLst>
              <a:ext uri="{FF2B5EF4-FFF2-40B4-BE49-F238E27FC236}">
                <a16:creationId xmlns:a16="http://schemas.microsoft.com/office/drawing/2014/main" id="{E057C89A-9E3D-4542-B79C-68442CE0544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84706"/>
          <a:stretch/>
        </p:blipFill>
        <p:spPr>
          <a:xfrm>
            <a:off x="-97377" y="243"/>
            <a:ext cx="12386753" cy="1340285"/>
          </a:xfrm>
          <a:prstGeom prst="rect">
            <a:avLst/>
          </a:prstGeom>
        </p:spPr>
      </p:pic>
      <p:pic>
        <p:nvPicPr>
          <p:cNvPr id="7" name="Grafik 6" descr="Ein Bild, das Monitor, Bildschirm, Computer, Essen enthält.&#10;&#10;Automatisch generierte Beschreibung">
            <a:extLst>
              <a:ext uri="{FF2B5EF4-FFF2-40B4-BE49-F238E27FC236}">
                <a16:creationId xmlns:a16="http://schemas.microsoft.com/office/drawing/2014/main" id="{F1C06A14-1946-484A-9AD8-37848FC3B40C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90371"/>
          <a:stretch/>
        </p:blipFill>
        <p:spPr>
          <a:xfrm>
            <a:off x="-23804" y="6100175"/>
            <a:ext cx="12313179" cy="838788"/>
          </a:xfrm>
          <a:prstGeom prst="rect">
            <a:avLst/>
          </a:prstGeom>
        </p:spPr>
      </p:pic>
      <p:sp>
        <p:nvSpPr>
          <p:cNvPr id="8" name="Inhaltsplatzhalter 6">
            <a:extLst>
              <a:ext uri="{FF2B5EF4-FFF2-40B4-BE49-F238E27FC236}">
                <a16:creationId xmlns:a16="http://schemas.microsoft.com/office/drawing/2014/main" id="{0E322949-293B-ED4E-BF31-3B13B1BCEA17}"/>
              </a:ext>
            </a:extLst>
          </p:cNvPr>
          <p:cNvSpPr txBox="1">
            <a:spLocks/>
          </p:cNvSpPr>
          <p:nvPr/>
        </p:nvSpPr>
        <p:spPr>
          <a:xfrm>
            <a:off x="2209799" y="2536218"/>
            <a:ext cx="7772400" cy="24861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u="sng" dirty="0"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www.kjr-zuschuss.de</a:t>
            </a:r>
            <a:endParaRPr lang="de-DE" u="sng" dirty="0"/>
          </a:p>
          <a:p>
            <a:endParaRPr lang="de-DE" u="sng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dirty="0"/>
              <a:t>Hilfe und FAQs: </a:t>
            </a:r>
            <a:r>
              <a:rPr lang="de-DE" dirty="0"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https://www.kjr-zuschuss.de/help</a:t>
            </a:r>
            <a:endParaRPr lang="de-DE" dirty="0"/>
          </a:p>
          <a:p>
            <a:endParaRPr lang="de-DE" u="sng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u="sng" dirty="0"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https://www.kjr-zuschuss.de/register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735321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AEA2E4B-F666-EA4A-9F57-DA6CD9F82A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72359" y="1195933"/>
            <a:ext cx="10520855" cy="607819"/>
          </a:xfrm>
        </p:spPr>
        <p:txBody>
          <a:bodyPr>
            <a:normAutofit/>
          </a:bodyPr>
          <a:lstStyle/>
          <a:p>
            <a:r>
              <a:rPr lang="de-DE" sz="2800" dirty="0">
                <a:latin typeface="Brandon Printed One Shadow" panose="02000000000000000000" pitchFamily="2" charset="0"/>
              </a:rPr>
              <a:t>Allgemeine Grundlagen</a:t>
            </a:r>
          </a:p>
        </p:txBody>
      </p:sp>
      <p:pic>
        <p:nvPicPr>
          <p:cNvPr id="5" name="Grafik 4" descr="Ein Bild, das Zug enthält.&#10;&#10;Automatisch generierte Beschreibung">
            <a:extLst>
              <a:ext uri="{FF2B5EF4-FFF2-40B4-BE49-F238E27FC236}">
                <a16:creationId xmlns:a16="http://schemas.microsoft.com/office/drawing/2014/main" id="{E057C89A-9E3D-4542-B79C-68442CE0544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84706"/>
          <a:stretch/>
        </p:blipFill>
        <p:spPr>
          <a:xfrm>
            <a:off x="-97377" y="243"/>
            <a:ext cx="12386753" cy="1340285"/>
          </a:xfrm>
          <a:prstGeom prst="rect">
            <a:avLst/>
          </a:prstGeom>
        </p:spPr>
      </p:pic>
      <p:pic>
        <p:nvPicPr>
          <p:cNvPr id="7" name="Grafik 6" descr="Ein Bild, das Monitor, Bildschirm, Computer, Essen enthält.&#10;&#10;Automatisch generierte Beschreibung">
            <a:extLst>
              <a:ext uri="{FF2B5EF4-FFF2-40B4-BE49-F238E27FC236}">
                <a16:creationId xmlns:a16="http://schemas.microsoft.com/office/drawing/2014/main" id="{F1C06A14-1946-484A-9AD8-37848FC3B40C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90371"/>
          <a:stretch/>
        </p:blipFill>
        <p:spPr>
          <a:xfrm>
            <a:off x="-23804" y="6100175"/>
            <a:ext cx="12313179" cy="838788"/>
          </a:xfrm>
          <a:prstGeom prst="rect">
            <a:avLst/>
          </a:prstGeom>
        </p:spPr>
      </p:pic>
      <p:sp>
        <p:nvSpPr>
          <p:cNvPr id="8" name="Rectangle 3">
            <a:extLst>
              <a:ext uri="{FF2B5EF4-FFF2-40B4-BE49-F238E27FC236}">
                <a16:creationId xmlns:a16="http://schemas.microsoft.com/office/drawing/2014/main" id="{62C20310-6526-E64D-A47C-F9517CDCE8BD}"/>
              </a:ext>
            </a:extLst>
          </p:cNvPr>
          <p:cNvSpPr txBox="1">
            <a:spLocks noChangeArrowheads="1"/>
          </p:cNvSpPr>
          <p:nvPr/>
        </p:nvSpPr>
        <p:spPr>
          <a:xfrm>
            <a:off x="2130458" y="1803752"/>
            <a:ext cx="7975075" cy="4296423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3000"/>
              </a:lnSpc>
              <a:buFont typeface="Wingdings" panose="05000000000000000000" pitchFamily="2" charset="2"/>
              <a:buChar char="à"/>
            </a:pPr>
            <a:r>
              <a:rPr lang="de-DE" altLang="de-DE" sz="1800" dirty="0">
                <a:sym typeface="Wingdings" panose="05000000000000000000" pitchFamily="2" charset="2"/>
              </a:rPr>
              <a:t>Zuschüsse sind </a:t>
            </a:r>
            <a:r>
              <a:rPr lang="de-DE" altLang="de-DE" sz="1800" b="1" dirty="0">
                <a:sym typeface="Wingdings" panose="05000000000000000000" pitchFamily="2" charset="2"/>
              </a:rPr>
              <a:t>zweckgebunden</a:t>
            </a:r>
            <a:r>
              <a:rPr lang="de-DE" altLang="de-DE" sz="1800" dirty="0">
                <a:sym typeface="Wingdings" panose="05000000000000000000" pitchFamily="2" charset="2"/>
              </a:rPr>
              <a:t> für die </a:t>
            </a:r>
            <a:r>
              <a:rPr lang="de-DE" altLang="de-DE" sz="1800" b="1" dirty="0">
                <a:sym typeface="Wingdings" panose="05000000000000000000" pitchFamily="2" charset="2"/>
              </a:rPr>
              <a:t>Jugendarbeit</a:t>
            </a:r>
            <a:br>
              <a:rPr lang="de-DE" altLang="de-DE" sz="1800" dirty="0">
                <a:sym typeface="Wingdings" panose="05000000000000000000" pitchFamily="2" charset="2"/>
              </a:rPr>
            </a:br>
            <a:r>
              <a:rPr lang="de-DE" altLang="de-DE" sz="1800" dirty="0">
                <a:sym typeface="Wingdings" panose="05000000000000000000" pitchFamily="2" charset="2"/>
              </a:rPr>
              <a:t>(</a:t>
            </a:r>
            <a:r>
              <a:rPr lang="de-DE" altLang="de-DE" sz="1400" dirty="0">
                <a:sym typeface="Wingdings" panose="05000000000000000000" pitchFamily="2" charset="2"/>
              </a:rPr>
              <a:t>Jugendarbeit im Zusammenhang mit Kindern von 6 J. bis jungen Erwachsenen einschließlich 26 Jahren)</a:t>
            </a:r>
          </a:p>
          <a:p>
            <a:pPr>
              <a:lnSpc>
                <a:spcPts val="3000"/>
              </a:lnSpc>
              <a:buFont typeface="Wingdings" panose="05000000000000000000" pitchFamily="2" charset="2"/>
              <a:buChar char="à"/>
            </a:pPr>
            <a:r>
              <a:rPr lang="de-DE" altLang="de-DE" sz="1600" dirty="0">
                <a:sym typeface="Wingdings" panose="05000000000000000000" pitchFamily="2" charset="2"/>
              </a:rPr>
              <a:t>Im Sinne eines nachhaltigen Umgangs mit Natur, Umwelt und Ressourcen, sowie der Kompensation von sozialen Ungleichheiten sind die Fördermittel, wo möglich, für diese Ziele einzusetzen. Neu Orientierungsleitfaden für das Zuschusswesen - Nachhaltigkeit, Soziale Gerechtigkeit, Inklusion, Integration, siehe: </a:t>
            </a:r>
          </a:p>
          <a:p>
            <a:pPr>
              <a:lnSpc>
                <a:spcPts val="3000"/>
              </a:lnSpc>
            </a:pPr>
            <a:r>
              <a:rPr lang="de-DE" altLang="de-DE" sz="1600" dirty="0">
                <a:sym typeface="Wingdings" panose="05000000000000000000" pitchFamily="2" charset="2"/>
                <a:hlinkClick r:id="rId4"/>
              </a:rPr>
              <a:t>https://www.kjr-ebe.de/wp-content/uploads/2023/12/Orientierungsleitfaden_final.pdf </a:t>
            </a:r>
            <a:endParaRPr lang="de-DE" altLang="de-DE" sz="1600" dirty="0">
              <a:sym typeface="Wingdings" panose="05000000000000000000" pitchFamily="2" charset="2"/>
            </a:endParaRPr>
          </a:p>
          <a:p>
            <a:pPr>
              <a:lnSpc>
                <a:spcPts val="3000"/>
              </a:lnSpc>
              <a:buFont typeface="Wingdings" panose="05000000000000000000" pitchFamily="2" charset="2"/>
              <a:buChar char="à"/>
            </a:pPr>
            <a:r>
              <a:rPr lang="de-DE" altLang="de-DE" sz="1600" dirty="0"/>
              <a:t>Kein Rechtsanspruch auf Förderung</a:t>
            </a:r>
          </a:p>
          <a:p>
            <a:pPr>
              <a:lnSpc>
                <a:spcPts val="3000"/>
              </a:lnSpc>
              <a:buFont typeface="Wingdings" panose="05000000000000000000" pitchFamily="2" charset="2"/>
              <a:buChar char="à"/>
            </a:pPr>
            <a:r>
              <a:rPr lang="de-DE" altLang="de-DE" sz="1600" dirty="0"/>
              <a:t>Aufbewahrungspflicht und Recht auf Prüfung auch vor Ort</a:t>
            </a:r>
          </a:p>
          <a:p>
            <a:pPr>
              <a:lnSpc>
                <a:spcPts val="3000"/>
              </a:lnSpc>
              <a:buFont typeface="Wingdings" panose="05000000000000000000" pitchFamily="2" charset="2"/>
              <a:buChar char="à"/>
            </a:pPr>
            <a:endParaRPr lang="de-DE" altLang="de-DE" sz="800" dirty="0">
              <a:sym typeface="Wingdings" panose="05000000000000000000" pitchFamily="2" charset="2"/>
            </a:endParaRPr>
          </a:p>
          <a:p>
            <a:pPr>
              <a:lnSpc>
                <a:spcPts val="3000"/>
              </a:lnSpc>
            </a:pPr>
            <a:endParaRPr lang="de-DE" altLang="de-DE" sz="2000" dirty="0"/>
          </a:p>
        </p:txBody>
      </p:sp>
    </p:spTree>
    <p:extLst>
      <p:ext uri="{BB962C8B-B14F-4D97-AF65-F5344CB8AC3E}">
        <p14:creationId xmlns:p14="http://schemas.microsoft.com/office/powerpoint/2010/main" val="223611266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AEA2E4B-F666-EA4A-9F57-DA6CD9F82A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72359" y="1122363"/>
            <a:ext cx="10520855" cy="2387600"/>
          </a:xfrm>
        </p:spPr>
        <p:txBody>
          <a:bodyPr>
            <a:normAutofit/>
          </a:bodyPr>
          <a:lstStyle/>
          <a:p>
            <a:r>
              <a:rPr lang="de-DE" dirty="0">
                <a:latin typeface="Brandon Printed One Shadow" panose="02000000000000000000" pitchFamily="2" charset="0"/>
              </a:rPr>
              <a:t>Zeit für Fragen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0DCB21D5-920E-4246-B8AA-C6A326093D5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909351"/>
            <a:ext cx="9144000" cy="1345821"/>
          </a:xfrm>
        </p:spPr>
        <p:txBody>
          <a:bodyPr>
            <a:normAutofit/>
          </a:bodyPr>
          <a:lstStyle/>
          <a:p>
            <a:r>
              <a:rPr lang="de-DE" sz="3600" dirty="0">
                <a:latin typeface="Brandon Printed Two" panose="02000000000000000000" pitchFamily="2" charset="0"/>
              </a:rPr>
              <a:t>Vielen Dank für</a:t>
            </a:r>
          </a:p>
          <a:p>
            <a:r>
              <a:rPr lang="de-DE" sz="3600" dirty="0">
                <a:latin typeface="Brandon Printed Two" panose="02000000000000000000" pitchFamily="2" charset="0"/>
              </a:rPr>
              <a:t>Deine Aufmerksamkeit!</a:t>
            </a:r>
          </a:p>
        </p:txBody>
      </p:sp>
      <p:pic>
        <p:nvPicPr>
          <p:cNvPr id="5" name="Grafik 4" descr="Ein Bild, das Zug enthält.&#10;&#10;Automatisch generierte Beschreibung">
            <a:extLst>
              <a:ext uri="{FF2B5EF4-FFF2-40B4-BE49-F238E27FC236}">
                <a16:creationId xmlns:a16="http://schemas.microsoft.com/office/drawing/2014/main" id="{E057C89A-9E3D-4542-B79C-68442CE0544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84706"/>
          <a:stretch/>
        </p:blipFill>
        <p:spPr>
          <a:xfrm>
            <a:off x="-97377" y="243"/>
            <a:ext cx="12386753" cy="1340285"/>
          </a:xfrm>
          <a:prstGeom prst="rect">
            <a:avLst/>
          </a:prstGeom>
        </p:spPr>
      </p:pic>
      <p:pic>
        <p:nvPicPr>
          <p:cNvPr id="7" name="Grafik 6" descr="Ein Bild, das Monitor, Bildschirm, Computer, Essen enthält.&#10;&#10;Automatisch generierte Beschreibung">
            <a:extLst>
              <a:ext uri="{FF2B5EF4-FFF2-40B4-BE49-F238E27FC236}">
                <a16:creationId xmlns:a16="http://schemas.microsoft.com/office/drawing/2014/main" id="{F1C06A14-1946-484A-9AD8-37848FC3B40C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90371"/>
          <a:stretch/>
        </p:blipFill>
        <p:spPr>
          <a:xfrm>
            <a:off x="-23804" y="6100175"/>
            <a:ext cx="12313179" cy="838788"/>
          </a:xfrm>
          <a:prstGeom prst="rect">
            <a:avLst/>
          </a:prstGeom>
        </p:spPr>
      </p:pic>
      <p:cxnSp>
        <p:nvCxnSpPr>
          <p:cNvPr id="6" name="Gerade Verbindung 5">
            <a:extLst>
              <a:ext uri="{FF2B5EF4-FFF2-40B4-BE49-F238E27FC236}">
                <a16:creationId xmlns:a16="http://schemas.microsoft.com/office/drawing/2014/main" id="{C2B9771F-A0CA-8A4C-814B-8564A6831D8F}"/>
              </a:ext>
            </a:extLst>
          </p:cNvPr>
          <p:cNvCxnSpPr/>
          <p:nvPr/>
        </p:nvCxnSpPr>
        <p:spPr>
          <a:xfrm>
            <a:off x="771459" y="3619585"/>
            <a:ext cx="10750681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956785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AEA2E4B-F666-EA4A-9F57-DA6CD9F82A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72359" y="1195933"/>
            <a:ext cx="10520855" cy="607819"/>
          </a:xfrm>
        </p:spPr>
        <p:txBody>
          <a:bodyPr>
            <a:normAutofit/>
          </a:bodyPr>
          <a:lstStyle/>
          <a:p>
            <a:r>
              <a:rPr lang="de-DE" sz="2800" dirty="0">
                <a:latin typeface="Brandon Printed One Shadow" panose="02000000000000000000" pitchFamily="2" charset="0"/>
              </a:rPr>
              <a:t>Allgemeine Grundlagen</a:t>
            </a:r>
          </a:p>
        </p:txBody>
      </p:sp>
      <p:pic>
        <p:nvPicPr>
          <p:cNvPr id="5" name="Grafik 4" descr="Ein Bild, das Zug enthält.&#10;&#10;Automatisch generierte Beschreibung">
            <a:extLst>
              <a:ext uri="{FF2B5EF4-FFF2-40B4-BE49-F238E27FC236}">
                <a16:creationId xmlns:a16="http://schemas.microsoft.com/office/drawing/2014/main" id="{E057C89A-9E3D-4542-B79C-68442CE0544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84706"/>
          <a:stretch/>
        </p:blipFill>
        <p:spPr>
          <a:xfrm>
            <a:off x="-97377" y="243"/>
            <a:ext cx="12386753" cy="1340285"/>
          </a:xfrm>
          <a:prstGeom prst="rect">
            <a:avLst/>
          </a:prstGeom>
        </p:spPr>
      </p:pic>
      <p:pic>
        <p:nvPicPr>
          <p:cNvPr id="7" name="Grafik 6" descr="Ein Bild, das Monitor, Bildschirm, Computer, Essen enthält.&#10;&#10;Automatisch generierte Beschreibung">
            <a:extLst>
              <a:ext uri="{FF2B5EF4-FFF2-40B4-BE49-F238E27FC236}">
                <a16:creationId xmlns:a16="http://schemas.microsoft.com/office/drawing/2014/main" id="{F1C06A14-1946-484A-9AD8-37848FC3B40C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90371"/>
          <a:stretch/>
        </p:blipFill>
        <p:spPr>
          <a:xfrm>
            <a:off x="-23804" y="6100175"/>
            <a:ext cx="12313179" cy="838788"/>
          </a:xfrm>
          <a:prstGeom prst="rect">
            <a:avLst/>
          </a:prstGeom>
        </p:spPr>
      </p:pic>
      <p:sp>
        <p:nvSpPr>
          <p:cNvPr id="6" name="Rectangle 3">
            <a:extLst>
              <a:ext uri="{FF2B5EF4-FFF2-40B4-BE49-F238E27FC236}">
                <a16:creationId xmlns:a16="http://schemas.microsoft.com/office/drawing/2014/main" id="{A6C3B2DF-E8CC-EA4F-B47F-D447E2212012}"/>
              </a:ext>
            </a:extLst>
          </p:cNvPr>
          <p:cNvSpPr txBox="1">
            <a:spLocks noChangeArrowheads="1"/>
          </p:cNvSpPr>
          <p:nvPr/>
        </p:nvSpPr>
        <p:spPr>
          <a:xfrm>
            <a:off x="2243571" y="1882535"/>
            <a:ext cx="7704856" cy="411887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3000"/>
              </a:lnSpc>
              <a:buFont typeface="Wingdings" panose="05000000000000000000" pitchFamily="2" charset="2"/>
              <a:buChar char="à"/>
            </a:pPr>
            <a:r>
              <a:rPr lang="de-DE" altLang="de-DE" sz="1800" b="1" dirty="0"/>
              <a:t>Antragstellung online Zuschussportal für Kreisjugendringe:</a:t>
            </a:r>
            <a:br>
              <a:rPr lang="de-DE" altLang="de-DE" sz="1800" b="1" dirty="0"/>
            </a:br>
            <a:r>
              <a:rPr lang="de-DE" altLang="de-DE" sz="1800" b="1" dirty="0"/>
              <a:t> </a:t>
            </a:r>
            <a:r>
              <a:rPr lang="de-DE" altLang="de-DE" sz="1800" dirty="0">
                <a:solidFill>
                  <a:schemeClr val="tx2"/>
                </a:solidFill>
                <a:hlinkClick r:id="rId4"/>
              </a:rPr>
              <a:t>https://www.kjr-zuschuss.de</a:t>
            </a:r>
            <a:endParaRPr lang="de-DE" altLang="de-DE" sz="1800" dirty="0">
              <a:solidFill>
                <a:schemeClr val="tx2"/>
              </a:solidFill>
            </a:endParaRPr>
          </a:p>
          <a:p>
            <a:pPr>
              <a:lnSpc>
                <a:spcPts val="3000"/>
              </a:lnSpc>
              <a:buFont typeface="Wingdings" panose="05000000000000000000" pitchFamily="2" charset="2"/>
              <a:buChar char="à"/>
            </a:pPr>
            <a:r>
              <a:rPr lang="de-DE" altLang="de-DE" sz="1800" b="1" dirty="0"/>
              <a:t>Ausnahmen Antrag für: </a:t>
            </a:r>
            <a:br>
              <a:rPr lang="de-DE" altLang="de-DE" sz="1800" b="1" dirty="0"/>
            </a:br>
            <a:r>
              <a:rPr lang="de-DE" altLang="de-DE" sz="1800" b="1" dirty="0"/>
              <a:t>3.3. Förderung der Aus- und Fortbildung für  Ehrenamtlich Tätige </a:t>
            </a:r>
            <a:br>
              <a:rPr lang="de-DE" altLang="de-DE" sz="1800" b="1" dirty="0"/>
            </a:br>
            <a:r>
              <a:rPr lang="de-DE" altLang="de-DE" sz="1800" dirty="0"/>
              <a:t>derzeit noch formlos per E-Mail an </a:t>
            </a:r>
            <a:r>
              <a:rPr lang="de-DE" altLang="de-DE" sz="1800" b="1" dirty="0">
                <a:hlinkClick r:id="rId5"/>
              </a:rPr>
              <a:t>zuschuesse@kjr-ebe.de</a:t>
            </a:r>
            <a:r>
              <a:rPr lang="de-DE" altLang="de-DE" sz="1800" b="1" dirty="0"/>
              <a:t> </a:t>
            </a:r>
            <a:endParaRPr lang="de-DE" altLang="de-DE" sz="1800" dirty="0"/>
          </a:p>
          <a:p>
            <a:pPr>
              <a:lnSpc>
                <a:spcPts val="3000"/>
              </a:lnSpc>
              <a:buFont typeface="Wingdings" panose="05000000000000000000" pitchFamily="2" charset="2"/>
              <a:buChar char="à"/>
            </a:pPr>
            <a:r>
              <a:rPr lang="de-DE" altLang="de-DE" sz="1800" b="1" dirty="0"/>
              <a:t>4. Räume der  Jugendarbeit: </a:t>
            </a:r>
          </a:p>
          <a:p>
            <a:pPr>
              <a:lnSpc>
                <a:spcPts val="3000"/>
              </a:lnSpc>
            </a:pPr>
            <a:r>
              <a:rPr lang="de-DE" altLang="de-DE" sz="1800" dirty="0"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https://kreisjugendamt.lra-ebe.de/praeventive-jugendhilfe/zuschuesse-fuer-die-jugendarbeit/zuschussantraege/</a:t>
            </a:r>
            <a:endParaRPr lang="de-DE" altLang="de-DE" sz="1800" dirty="0"/>
          </a:p>
          <a:p>
            <a:pPr>
              <a:lnSpc>
                <a:spcPts val="3000"/>
              </a:lnSpc>
            </a:pPr>
            <a:r>
              <a:rPr lang="de-DE" altLang="de-DE" sz="1000" b="1" dirty="0"/>
              <a:t>      </a:t>
            </a:r>
          </a:p>
          <a:p>
            <a:pPr>
              <a:lnSpc>
                <a:spcPts val="3000"/>
              </a:lnSpc>
            </a:pPr>
            <a:endParaRPr lang="de-DE" altLang="de-DE" sz="1800" b="1" dirty="0"/>
          </a:p>
          <a:p>
            <a:pPr>
              <a:lnSpc>
                <a:spcPts val="3000"/>
              </a:lnSpc>
            </a:pPr>
            <a:endParaRPr lang="de-DE" altLang="de-DE" sz="1800" b="1" dirty="0"/>
          </a:p>
          <a:p>
            <a:pPr>
              <a:lnSpc>
                <a:spcPts val="3000"/>
              </a:lnSpc>
            </a:pPr>
            <a:endParaRPr lang="de-DE" altLang="de-DE" sz="1800" b="1" dirty="0"/>
          </a:p>
          <a:p>
            <a:pPr>
              <a:lnSpc>
                <a:spcPts val="3000"/>
              </a:lnSpc>
            </a:pPr>
            <a:endParaRPr lang="de-DE" altLang="de-DE" sz="2000" dirty="0"/>
          </a:p>
        </p:txBody>
      </p:sp>
    </p:spTree>
    <p:extLst>
      <p:ext uri="{BB962C8B-B14F-4D97-AF65-F5344CB8AC3E}">
        <p14:creationId xmlns:p14="http://schemas.microsoft.com/office/powerpoint/2010/main" val="9246172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AEA2E4B-F666-EA4A-9F57-DA6CD9F82A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72359" y="1195933"/>
            <a:ext cx="10520855" cy="607819"/>
          </a:xfrm>
        </p:spPr>
        <p:txBody>
          <a:bodyPr>
            <a:normAutofit/>
          </a:bodyPr>
          <a:lstStyle/>
          <a:p>
            <a:r>
              <a:rPr lang="de-DE" sz="2800" dirty="0">
                <a:latin typeface="Brandon Printed One Shadow" panose="02000000000000000000" pitchFamily="2" charset="0"/>
              </a:rPr>
              <a:t>Allgemeine Grundlagen</a:t>
            </a:r>
          </a:p>
        </p:txBody>
      </p:sp>
      <p:pic>
        <p:nvPicPr>
          <p:cNvPr id="5" name="Grafik 4" descr="Ein Bild, das Zug enthält.&#10;&#10;Automatisch generierte Beschreibung">
            <a:extLst>
              <a:ext uri="{FF2B5EF4-FFF2-40B4-BE49-F238E27FC236}">
                <a16:creationId xmlns:a16="http://schemas.microsoft.com/office/drawing/2014/main" id="{E057C89A-9E3D-4542-B79C-68442CE0544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84706"/>
          <a:stretch/>
        </p:blipFill>
        <p:spPr>
          <a:xfrm>
            <a:off x="-97377" y="243"/>
            <a:ext cx="12386753" cy="1340285"/>
          </a:xfrm>
          <a:prstGeom prst="rect">
            <a:avLst/>
          </a:prstGeom>
        </p:spPr>
      </p:pic>
      <p:pic>
        <p:nvPicPr>
          <p:cNvPr id="7" name="Grafik 6" descr="Ein Bild, das Monitor, Bildschirm, Computer, Essen enthält.&#10;&#10;Automatisch generierte Beschreibung">
            <a:extLst>
              <a:ext uri="{FF2B5EF4-FFF2-40B4-BE49-F238E27FC236}">
                <a16:creationId xmlns:a16="http://schemas.microsoft.com/office/drawing/2014/main" id="{F1C06A14-1946-484A-9AD8-37848FC3B40C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90371"/>
          <a:stretch/>
        </p:blipFill>
        <p:spPr>
          <a:xfrm>
            <a:off x="-23804" y="6100175"/>
            <a:ext cx="12313179" cy="838788"/>
          </a:xfrm>
          <a:prstGeom prst="rect">
            <a:avLst/>
          </a:prstGeom>
        </p:spPr>
      </p:pic>
      <p:sp>
        <p:nvSpPr>
          <p:cNvPr id="8" name="Rectangle 3">
            <a:extLst>
              <a:ext uri="{FF2B5EF4-FFF2-40B4-BE49-F238E27FC236}">
                <a16:creationId xmlns:a16="http://schemas.microsoft.com/office/drawing/2014/main" id="{259E8292-E932-2543-9045-2C476BDEDAFF}"/>
              </a:ext>
            </a:extLst>
          </p:cNvPr>
          <p:cNvSpPr txBox="1">
            <a:spLocks noChangeArrowheads="1"/>
          </p:cNvSpPr>
          <p:nvPr/>
        </p:nvSpPr>
        <p:spPr>
          <a:xfrm>
            <a:off x="2243571" y="1851703"/>
            <a:ext cx="7704856" cy="4149704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1000" b="1" dirty="0"/>
              <a:t> </a:t>
            </a:r>
            <a:r>
              <a:rPr lang="de-DE" sz="1800" b="1" dirty="0"/>
              <a:t>Antragsberechtigung:</a:t>
            </a:r>
          </a:p>
          <a:p>
            <a:endParaRPr lang="de-DE" sz="18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800" dirty="0"/>
              <a:t>alle Mitgliedsorganisationen des KJR Ebersberg</a:t>
            </a:r>
          </a:p>
          <a:p>
            <a:endParaRPr lang="de-DE" sz="1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800" dirty="0"/>
              <a:t>sowie weitere öffentlich anerkannte freie Träger der Jugendhilfe</a:t>
            </a:r>
          </a:p>
          <a:p>
            <a:endParaRPr lang="de-DE" sz="1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800" dirty="0"/>
              <a:t>übrige Träger, Einrichtungen und Initiativen der Jugendarbeit mit Sitz im Landkreis (nach Prüfung)</a:t>
            </a:r>
          </a:p>
          <a:p>
            <a:r>
              <a:rPr lang="de-DE" sz="1800" dirty="0"/>
              <a:t> 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800" b="1" dirty="0"/>
              <a:t>Einzelfallprüfung für:</a:t>
            </a:r>
            <a:r>
              <a:rPr lang="de-DE" sz="1800" dirty="0"/>
              <a:t> Anträge zu Veranstaltungen von Jugendorganisationen mit Sitz außerhalb des Landkreises Ebersberg, an denen Teilnehmer*innen aus dem Landkreis Ebersberg teilnehmen</a:t>
            </a:r>
          </a:p>
          <a:p>
            <a:r>
              <a:rPr lang="de-DE" sz="1000" b="1" dirty="0"/>
              <a:t> </a:t>
            </a:r>
            <a:endParaRPr lang="de-DE" sz="1000" dirty="0"/>
          </a:p>
          <a:p>
            <a:pPr>
              <a:lnSpc>
                <a:spcPts val="3000"/>
              </a:lnSpc>
            </a:pPr>
            <a:endParaRPr lang="de-DE" altLang="de-DE" sz="1000" dirty="0"/>
          </a:p>
        </p:txBody>
      </p:sp>
    </p:spTree>
    <p:extLst>
      <p:ext uri="{BB962C8B-B14F-4D97-AF65-F5344CB8AC3E}">
        <p14:creationId xmlns:p14="http://schemas.microsoft.com/office/powerpoint/2010/main" val="7972412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AEA2E4B-F666-EA4A-9F57-DA6CD9F82A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72359" y="1195933"/>
            <a:ext cx="10520855" cy="607819"/>
          </a:xfrm>
        </p:spPr>
        <p:txBody>
          <a:bodyPr>
            <a:normAutofit/>
          </a:bodyPr>
          <a:lstStyle/>
          <a:p>
            <a:r>
              <a:rPr lang="de-DE" sz="2800" dirty="0">
                <a:latin typeface="Brandon Printed One Shadow" panose="02000000000000000000" pitchFamily="2" charset="0"/>
              </a:rPr>
              <a:t>Allgemeine Grundlagen</a:t>
            </a:r>
          </a:p>
        </p:txBody>
      </p:sp>
      <p:pic>
        <p:nvPicPr>
          <p:cNvPr id="5" name="Grafik 4" descr="Ein Bild, das Zug enthält.&#10;&#10;Automatisch generierte Beschreibung">
            <a:extLst>
              <a:ext uri="{FF2B5EF4-FFF2-40B4-BE49-F238E27FC236}">
                <a16:creationId xmlns:a16="http://schemas.microsoft.com/office/drawing/2014/main" id="{E057C89A-9E3D-4542-B79C-68442CE0544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84706"/>
          <a:stretch/>
        </p:blipFill>
        <p:spPr>
          <a:xfrm>
            <a:off x="-97377" y="243"/>
            <a:ext cx="12386753" cy="1340285"/>
          </a:xfrm>
          <a:prstGeom prst="rect">
            <a:avLst/>
          </a:prstGeom>
        </p:spPr>
      </p:pic>
      <p:pic>
        <p:nvPicPr>
          <p:cNvPr id="7" name="Grafik 6" descr="Ein Bild, das Monitor, Bildschirm, Computer, Essen enthält.&#10;&#10;Automatisch generierte Beschreibung">
            <a:extLst>
              <a:ext uri="{FF2B5EF4-FFF2-40B4-BE49-F238E27FC236}">
                <a16:creationId xmlns:a16="http://schemas.microsoft.com/office/drawing/2014/main" id="{F1C06A14-1946-484A-9AD8-37848FC3B40C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90371"/>
          <a:stretch/>
        </p:blipFill>
        <p:spPr>
          <a:xfrm>
            <a:off x="-23804" y="6100175"/>
            <a:ext cx="12313179" cy="838788"/>
          </a:xfrm>
          <a:prstGeom prst="rect">
            <a:avLst/>
          </a:prstGeom>
        </p:spPr>
      </p:pic>
      <p:sp>
        <p:nvSpPr>
          <p:cNvPr id="6" name="Rectangle 3">
            <a:extLst>
              <a:ext uri="{FF2B5EF4-FFF2-40B4-BE49-F238E27FC236}">
                <a16:creationId xmlns:a16="http://schemas.microsoft.com/office/drawing/2014/main" id="{58A9AC75-85EC-C345-B60A-C4ABB8EFC96D}"/>
              </a:ext>
            </a:extLst>
          </p:cNvPr>
          <p:cNvSpPr txBox="1">
            <a:spLocks noChangeArrowheads="1"/>
          </p:cNvSpPr>
          <p:nvPr/>
        </p:nvSpPr>
        <p:spPr>
          <a:xfrm>
            <a:off x="1873274" y="1976019"/>
            <a:ext cx="8445450" cy="3951889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1000" b="1" dirty="0"/>
              <a:t> </a:t>
            </a:r>
            <a:r>
              <a:rPr lang="de-DE" sz="1800" b="1" dirty="0"/>
              <a:t>Antragsberechtigung: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400" b="1" dirty="0"/>
              <a:t>Fördervoraussetzung</a:t>
            </a:r>
            <a:r>
              <a:rPr lang="de-DE" sz="1400" dirty="0"/>
              <a:t>: </a:t>
            </a:r>
            <a:br>
              <a:rPr lang="de-DE" sz="1400" dirty="0"/>
            </a:br>
            <a:r>
              <a:rPr lang="de-DE" sz="1400" b="1" dirty="0"/>
              <a:t>Abschluss der Vereinbarung nach § 72a SGB VIII mit dem Kreisjugendamt Ebersberg</a:t>
            </a:r>
            <a:r>
              <a:rPr lang="de-DE" sz="1400" dirty="0"/>
              <a:t>, zur Prävention sexualisierter Gewalt durch Vorlage des Erweiterten Führungszeugnisses. </a:t>
            </a:r>
            <a:br>
              <a:rPr lang="de-DE" sz="1400" dirty="0"/>
            </a:br>
            <a:r>
              <a:rPr lang="de-DE" sz="1400" dirty="0"/>
              <a:t>Organisationen ohne Vereinbarung melden sich bitte beim Kreisjugendamt (08092/823-314 Frau Kerstin Meyer).</a:t>
            </a:r>
            <a:br>
              <a:rPr lang="de-DE" sz="1400" dirty="0"/>
            </a:br>
            <a:r>
              <a:rPr lang="de-DE" sz="1400" dirty="0"/>
              <a:t>Zuschüsse können von neu gegründeten Vereinen oder Initiativen einmalig auch ohne Vereinbarung beantragt werden.</a:t>
            </a:r>
          </a:p>
          <a:p>
            <a:endParaRPr lang="de-DE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400" b="1" dirty="0"/>
              <a:t>Gruppengröße:</a:t>
            </a:r>
            <a:br>
              <a:rPr lang="de-DE" sz="1400" b="1" dirty="0"/>
            </a:br>
            <a:r>
              <a:rPr lang="de-DE" sz="1400" dirty="0"/>
              <a:t>mindestens 5 Teilnehmende bei Veranstaltungen ohne und mit Übernachtung</a:t>
            </a:r>
          </a:p>
          <a:p>
            <a:r>
              <a:rPr lang="de-DE" sz="1000" dirty="0"/>
              <a:t> 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400" b="1" dirty="0"/>
              <a:t>Nicht antragsberechtigt </a:t>
            </a:r>
            <a:r>
              <a:rPr lang="de-DE" sz="1400" dirty="0"/>
              <a:t>sind öffentliche Träger (z.B. Gemeinden bzw. Jugend­einrichtungen in Trägerschaft der Gemeinden) – Ausnahme Zuschüsse für Räume der Jugendarbeit. </a:t>
            </a:r>
          </a:p>
          <a:p>
            <a:endParaRPr lang="de-DE" sz="1400" dirty="0"/>
          </a:p>
          <a:p>
            <a:pPr>
              <a:lnSpc>
                <a:spcPts val="3000"/>
              </a:lnSpc>
            </a:pPr>
            <a:endParaRPr lang="de-DE" altLang="de-DE" sz="1000" dirty="0"/>
          </a:p>
        </p:txBody>
      </p:sp>
    </p:spTree>
    <p:extLst>
      <p:ext uri="{BB962C8B-B14F-4D97-AF65-F5344CB8AC3E}">
        <p14:creationId xmlns:p14="http://schemas.microsoft.com/office/powerpoint/2010/main" val="38972038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AEA2E4B-F666-EA4A-9F57-DA6CD9F82A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72359" y="1195933"/>
            <a:ext cx="10520855" cy="607819"/>
          </a:xfrm>
        </p:spPr>
        <p:txBody>
          <a:bodyPr>
            <a:normAutofit/>
          </a:bodyPr>
          <a:lstStyle/>
          <a:p>
            <a:r>
              <a:rPr lang="de-DE" sz="2800" dirty="0">
                <a:latin typeface="Brandon Printed One Shadow" panose="02000000000000000000" pitchFamily="2" charset="0"/>
              </a:rPr>
              <a:t>Abgabefristen</a:t>
            </a:r>
          </a:p>
        </p:txBody>
      </p:sp>
      <p:pic>
        <p:nvPicPr>
          <p:cNvPr id="5" name="Grafik 4" descr="Ein Bild, das Zug enthält.&#10;&#10;Automatisch generierte Beschreibung">
            <a:extLst>
              <a:ext uri="{FF2B5EF4-FFF2-40B4-BE49-F238E27FC236}">
                <a16:creationId xmlns:a16="http://schemas.microsoft.com/office/drawing/2014/main" id="{E057C89A-9E3D-4542-B79C-68442CE0544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84706"/>
          <a:stretch/>
        </p:blipFill>
        <p:spPr>
          <a:xfrm>
            <a:off x="-97377" y="243"/>
            <a:ext cx="12386753" cy="1340285"/>
          </a:xfrm>
          <a:prstGeom prst="rect">
            <a:avLst/>
          </a:prstGeom>
        </p:spPr>
      </p:pic>
      <p:pic>
        <p:nvPicPr>
          <p:cNvPr id="7" name="Grafik 6" descr="Ein Bild, das Monitor, Bildschirm, Computer, Essen enthält.&#10;&#10;Automatisch generierte Beschreibung">
            <a:extLst>
              <a:ext uri="{FF2B5EF4-FFF2-40B4-BE49-F238E27FC236}">
                <a16:creationId xmlns:a16="http://schemas.microsoft.com/office/drawing/2014/main" id="{F1C06A14-1946-484A-9AD8-37848FC3B40C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90371"/>
          <a:stretch/>
        </p:blipFill>
        <p:spPr>
          <a:xfrm>
            <a:off x="-23804" y="6100175"/>
            <a:ext cx="12313179" cy="838788"/>
          </a:xfrm>
          <a:prstGeom prst="rect">
            <a:avLst/>
          </a:prstGeom>
        </p:spPr>
      </p:pic>
      <p:sp>
        <p:nvSpPr>
          <p:cNvPr id="8" name="Rectangle 3">
            <a:extLst>
              <a:ext uri="{FF2B5EF4-FFF2-40B4-BE49-F238E27FC236}">
                <a16:creationId xmlns:a16="http://schemas.microsoft.com/office/drawing/2014/main" id="{B74C4002-D3AF-8D4F-9DF2-AB9F842C0F2B}"/>
              </a:ext>
            </a:extLst>
          </p:cNvPr>
          <p:cNvSpPr txBox="1">
            <a:spLocks noChangeArrowheads="1"/>
          </p:cNvSpPr>
          <p:nvPr/>
        </p:nvSpPr>
        <p:spPr>
          <a:xfrm>
            <a:off x="189186" y="1872528"/>
            <a:ext cx="11635200" cy="387663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 fontAlgn="t">
              <a:buFont typeface="Arial" panose="020B0604020202020204" pitchFamily="34" charset="0"/>
              <a:buChar char="•"/>
            </a:pPr>
            <a:r>
              <a:rPr lang="de-DE" sz="1600" dirty="0"/>
              <a:t>Veranstaltungen ohne/mit Übernachtung, </a:t>
            </a:r>
            <a:r>
              <a:rPr lang="de-DE" sz="1600" dirty="0" err="1"/>
              <a:t>Mitarbeitendenbildung</a:t>
            </a:r>
            <a:r>
              <a:rPr lang="de-DE" sz="1600" dirty="0"/>
              <a:t>, Förderung der Aus- und Fortbildung für ehrenamtlich Tätige</a:t>
            </a:r>
          </a:p>
          <a:p>
            <a:pPr fontAlgn="t"/>
            <a:r>
              <a:rPr lang="de-DE" sz="1600" b="1" dirty="0"/>
              <a:t>8 Wochen nach Beendigung der Maßnahme</a:t>
            </a:r>
            <a:endParaRPr lang="de-DE" sz="800" dirty="0">
              <a:solidFill>
                <a:srgbClr val="FF0000"/>
              </a:solidFill>
            </a:endParaRPr>
          </a:p>
          <a:p>
            <a:pPr marL="285750" indent="-285750" fontAlgn="t">
              <a:buFont typeface="Arial" panose="020B0604020202020204" pitchFamily="34" charset="0"/>
              <a:buChar char="•"/>
            </a:pPr>
            <a:r>
              <a:rPr lang="de-DE" sz="1600" dirty="0"/>
              <a:t>Anschaffungen, Verbrauchsmaterial, Öffentlichkeitsarbeit, Verwaltungskosten und Ausstattung</a:t>
            </a:r>
            <a:br>
              <a:rPr lang="de-DE" sz="1600" dirty="0"/>
            </a:br>
            <a:r>
              <a:rPr lang="de-DE" sz="1600" dirty="0"/>
              <a:t>(Belege 01.10. Vorjahr bis zum 30.09. laufendes Jahr)</a:t>
            </a:r>
          </a:p>
          <a:p>
            <a:pPr fontAlgn="t"/>
            <a:r>
              <a:rPr lang="de-DE" sz="1600" b="1" dirty="0"/>
              <a:t>Abgabefrist</a:t>
            </a:r>
            <a:r>
              <a:rPr lang="de-DE" sz="1600" dirty="0"/>
              <a:t>: 31.10. </a:t>
            </a:r>
            <a:endParaRPr lang="de-DE" sz="800" dirty="0"/>
          </a:p>
          <a:p>
            <a:pPr marL="285750" indent="-285750" fontAlgn="t">
              <a:buFont typeface="Arial" panose="020B0604020202020204" pitchFamily="34" charset="0"/>
              <a:buChar char="•"/>
            </a:pPr>
            <a:r>
              <a:rPr lang="de-DE" sz="1600" dirty="0"/>
              <a:t>Neue Projekte/Initiativen/Ideen, </a:t>
            </a:r>
          </a:p>
          <a:p>
            <a:pPr fontAlgn="t"/>
            <a:r>
              <a:rPr lang="de-DE" sz="1600" dirty="0"/>
              <a:t>wird </a:t>
            </a:r>
            <a:r>
              <a:rPr lang="de-DE" sz="1600" b="1" dirty="0"/>
              <a:t>vorab</a:t>
            </a:r>
            <a:r>
              <a:rPr lang="de-DE" sz="1600" dirty="0"/>
              <a:t> beantragt, Abgabefrist wird einzeln festgelegt</a:t>
            </a:r>
            <a:endParaRPr lang="de-DE" sz="800" dirty="0"/>
          </a:p>
          <a:p>
            <a:pPr marL="285750" indent="-285750" fontAlgn="t">
              <a:buFont typeface="Arial" panose="020B0604020202020204" pitchFamily="34" charset="0"/>
              <a:buChar char="•"/>
            </a:pPr>
            <a:r>
              <a:rPr lang="de-DE" sz="1600" dirty="0"/>
              <a:t>Grundförderung für Jugendleiter*innen </a:t>
            </a:r>
          </a:p>
          <a:p>
            <a:pPr fontAlgn="t"/>
            <a:r>
              <a:rPr lang="de-DE" sz="1600" b="1" dirty="0"/>
              <a:t>Abgabefrist</a:t>
            </a:r>
            <a:r>
              <a:rPr lang="de-DE" sz="1600" dirty="0"/>
              <a:t>: 31.08.</a:t>
            </a:r>
            <a:endParaRPr lang="de-DE" sz="800" dirty="0"/>
          </a:p>
          <a:p>
            <a:pPr marL="285750" indent="-285750" fontAlgn="t">
              <a:buFont typeface="Arial" panose="020B0604020202020204" pitchFamily="34" charset="0"/>
              <a:buChar char="•"/>
            </a:pPr>
            <a:r>
              <a:rPr lang="de-DE" sz="1600" dirty="0"/>
              <a:t>Räume der Jugendarbeit </a:t>
            </a:r>
          </a:p>
          <a:p>
            <a:pPr fontAlgn="t"/>
            <a:r>
              <a:rPr lang="de-DE" sz="1600" b="1" dirty="0"/>
              <a:t>Abgabefrist</a:t>
            </a:r>
            <a:r>
              <a:rPr lang="de-DE" sz="1600" dirty="0"/>
              <a:t>: 15.08. des Jahres vor Beginn der Maßnahme</a:t>
            </a:r>
          </a:p>
          <a:p>
            <a:pPr>
              <a:lnSpc>
                <a:spcPts val="3000"/>
              </a:lnSpc>
            </a:pPr>
            <a:endParaRPr lang="de-DE" altLang="de-DE" sz="1800" b="1" dirty="0"/>
          </a:p>
          <a:p>
            <a:pPr>
              <a:lnSpc>
                <a:spcPts val="3000"/>
              </a:lnSpc>
            </a:pPr>
            <a:endParaRPr lang="de-DE" altLang="de-DE" sz="1800" dirty="0"/>
          </a:p>
          <a:p>
            <a:pPr>
              <a:lnSpc>
                <a:spcPts val="3000"/>
              </a:lnSpc>
            </a:pPr>
            <a:endParaRPr lang="de-DE" altLang="de-DE" sz="1800" dirty="0"/>
          </a:p>
        </p:txBody>
      </p:sp>
      <p:sp>
        <p:nvSpPr>
          <p:cNvPr id="9" name="Pfeil nach rechts 8">
            <a:extLst>
              <a:ext uri="{FF2B5EF4-FFF2-40B4-BE49-F238E27FC236}">
                <a16:creationId xmlns:a16="http://schemas.microsoft.com/office/drawing/2014/main" id="{CC6D0E15-04D0-6345-9F19-7CBB2CC11F6A}"/>
              </a:ext>
            </a:extLst>
          </p:cNvPr>
          <p:cNvSpPr/>
          <p:nvPr/>
        </p:nvSpPr>
        <p:spPr>
          <a:xfrm>
            <a:off x="3556704" y="2248760"/>
            <a:ext cx="504056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" name="Pfeil nach rechts 9">
            <a:extLst>
              <a:ext uri="{FF2B5EF4-FFF2-40B4-BE49-F238E27FC236}">
                <a16:creationId xmlns:a16="http://schemas.microsoft.com/office/drawing/2014/main" id="{5BFF0F2C-1277-7045-BFC9-49A6779374F6}"/>
              </a:ext>
            </a:extLst>
          </p:cNvPr>
          <p:cNvSpPr/>
          <p:nvPr/>
        </p:nvSpPr>
        <p:spPr>
          <a:xfrm>
            <a:off x="4591973" y="3178926"/>
            <a:ext cx="504056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" name="Pfeil nach rechts 10">
            <a:extLst>
              <a:ext uri="{FF2B5EF4-FFF2-40B4-BE49-F238E27FC236}">
                <a16:creationId xmlns:a16="http://schemas.microsoft.com/office/drawing/2014/main" id="{215D0011-95A3-A841-8036-048BEBC52D5E}"/>
              </a:ext>
            </a:extLst>
          </p:cNvPr>
          <p:cNvSpPr/>
          <p:nvPr/>
        </p:nvSpPr>
        <p:spPr>
          <a:xfrm>
            <a:off x="3052648" y="3869927"/>
            <a:ext cx="504056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" name="Pfeil nach rechts 11">
            <a:extLst>
              <a:ext uri="{FF2B5EF4-FFF2-40B4-BE49-F238E27FC236}">
                <a16:creationId xmlns:a16="http://schemas.microsoft.com/office/drawing/2014/main" id="{16E82A9D-E2FE-284E-875A-2EEED5F44B12}"/>
              </a:ext>
            </a:extLst>
          </p:cNvPr>
          <p:cNvSpPr/>
          <p:nvPr/>
        </p:nvSpPr>
        <p:spPr>
          <a:xfrm>
            <a:off x="4585230" y="4551296"/>
            <a:ext cx="504056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" name="Pfeil nach rechts 12">
            <a:extLst>
              <a:ext uri="{FF2B5EF4-FFF2-40B4-BE49-F238E27FC236}">
                <a16:creationId xmlns:a16="http://schemas.microsoft.com/office/drawing/2014/main" id="{E7E38746-7FA5-A54C-AD8A-70D880F93AEE}"/>
              </a:ext>
            </a:extLst>
          </p:cNvPr>
          <p:cNvSpPr/>
          <p:nvPr/>
        </p:nvSpPr>
        <p:spPr>
          <a:xfrm>
            <a:off x="3003864" y="5233030"/>
            <a:ext cx="504056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166109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AEA2E4B-F666-EA4A-9F57-DA6CD9F82A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72359" y="1195933"/>
            <a:ext cx="10520855" cy="607819"/>
          </a:xfrm>
        </p:spPr>
        <p:txBody>
          <a:bodyPr>
            <a:normAutofit/>
          </a:bodyPr>
          <a:lstStyle/>
          <a:p>
            <a:r>
              <a:rPr lang="de-DE" sz="2800" dirty="0">
                <a:latin typeface="Brandon Printed One Shadow" panose="02000000000000000000" pitchFamily="2" charset="0"/>
              </a:rPr>
              <a:t>2.1.1 Veranstaltungen ohne Übernachtung</a:t>
            </a:r>
          </a:p>
        </p:txBody>
      </p:sp>
      <p:pic>
        <p:nvPicPr>
          <p:cNvPr id="5" name="Grafik 4" descr="Ein Bild, das Zug enthält.&#10;&#10;Automatisch generierte Beschreibung">
            <a:extLst>
              <a:ext uri="{FF2B5EF4-FFF2-40B4-BE49-F238E27FC236}">
                <a16:creationId xmlns:a16="http://schemas.microsoft.com/office/drawing/2014/main" id="{E057C89A-9E3D-4542-B79C-68442CE0544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84706"/>
          <a:stretch/>
        </p:blipFill>
        <p:spPr>
          <a:xfrm>
            <a:off x="-97377" y="243"/>
            <a:ext cx="12386753" cy="1340285"/>
          </a:xfrm>
          <a:prstGeom prst="rect">
            <a:avLst/>
          </a:prstGeom>
        </p:spPr>
      </p:pic>
      <p:pic>
        <p:nvPicPr>
          <p:cNvPr id="7" name="Grafik 6" descr="Ein Bild, das Monitor, Bildschirm, Computer, Essen enthält.&#10;&#10;Automatisch generierte Beschreibung">
            <a:extLst>
              <a:ext uri="{FF2B5EF4-FFF2-40B4-BE49-F238E27FC236}">
                <a16:creationId xmlns:a16="http://schemas.microsoft.com/office/drawing/2014/main" id="{F1C06A14-1946-484A-9AD8-37848FC3B40C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90371"/>
          <a:stretch/>
        </p:blipFill>
        <p:spPr>
          <a:xfrm>
            <a:off x="-23804" y="6100175"/>
            <a:ext cx="12313179" cy="838788"/>
          </a:xfrm>
          <a:prstGeom prst="rect">
            <a:avLst/>
          </a:prstGeom>
        </p:spPr>
      </p:pic>
      <p:sp>
        <p:nvSpPr>
          <p:cNvPr id="8" name="Rechteck 7">
            <a:extLst>
              <a:ext uri="{FF2B5EF4-FFF2-40B4-BE49-F238E27FC236}">
                <a16:creationId xmlns:a16="http://schemas.microsoft.com/office/drawing/2014/main" id="{613A60B0-581F-CC4B-8A9D-6083FF2A3454}"/>
              </a:ext>
            </a:extLst>
          </p:cNvPr>
          <p:cNvSpPr/>
          <p:nvPr/>
        </p:nvSpPr>
        <p:spPr>
          <a:xfrm>
            <a:off x="2351583" y="2024538"/>
            <a:ext cx="7488832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800" b="1" dirty="0">
                <a:latin typeface="+mj-lt"/>
                <a:cs typeface="Arial" panose="020B0604020202020204" pitchFamily="34" charset="0"/>
              </a:rPr>
              <a:t>Gefördert werden: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700" dirty="0">
                <a:latin typeface="+mn-lt"/>
              </a:rPr>
              <a:t>Sportliche Veranstaltungen, die nicht dem Vereinszweck dienen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700" dirty="0">
                <a:latin typeface="+mn-lt"/>
              </a:rPr>
              <a:t>Kinder- und Jugendevents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700" dirty="0">
                <a:latin typeface="+mn-lt"/>
              </a:rPr>
              <a:t>Veranstaltungen zur politischen Bildung (nicht parteipolitisch!)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700" dirty="0">
                <a:latin typeface="+mn-lt"/>
              </a:rPr>
              <a:t>Tag der offenen Tür zur Förderung der Jugendarbeit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700" dirty="0">
                <a:latin typeface="+mn-lt"/>
              </a:rPr>
              <a:t>Ferienprogramm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700" dirty="0">
                <a:latin typeface="+mn-lt"/>
              </a:rPr>
              <a:t>Ausflüge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700" dirty="0">
                <a:latin typeface="+mn-lt"/>
              </a:rPr>
              <a:t>Angebote vor Ort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700" dirty="0">
                <a:latin typeface="+mn-lt"/>
              </a:rPr>
              <a:t>Angebote im Bereich der schulbezogenen Jugendarbeit</a:t>
            </a:r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3AEF8EF9-91A7-F54B-B68F-A611BE25AC22}"/>
              </a:ext>
            </a:extLst>
          </p:cNvPr>
          <p:cNvSpPr/>
          <p:nvPr/>
        </p:nvSpPr>
        <p:spPr>
          <a:xfrm>
            <a:off x="2351583" y="4637933"/>
            <a:ext cx="7488832" cy="8720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1" hangingPunct="1">
              <a:lnSpc>
                <a:spcPts val="3000"/>
              </a:lnSpc>
              <a:spcBef>
                <a:spcPct val="20000"/>
              </a:spcBef>
            </a:pPr>
            <a:r>
              <a:rPr lang="de-DE" altLang="de-DE" sz="1800" b="1" kern="0" dirty="0">
                <a:solidFill>
                  <a:srgbClr val="000000"/>
                </a:solidFill>
                <a:latin typeface="Century Gothic"/>
              </a:rPr>
              <a:t>Anträge Zuschussonlineportal: </a:t>
            </a:r>
            <a:r>
              <a:rPr lang="de-DE" altLang="de-DE" sz="1800" b="1" kern="0" dirty="0">
                <a:latin typeface="Century Gothic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http://www.kjr-zuschuss.de</a:t>
            </a:r>
            <a:endParaRPr lang="de-DE" altLang="de-DE" sz="1800" b="1" kern="0" dirty="0">
              <a:latin typeface="Century Gothic"/>
            </a:endParaRPr>
          </a:p>
          <a:p>
            <a:pPr lvl="0" eaLnBrk="1" hangingPunct="1">
              <a:lnSpc>
                <a:spcPts val="3000"/>
              </a:lnSpc>
              <a:spcBef>
                <a:spcPct val="20000"/>
              </a:spcBef>
            </a:pPr>
            <a:r>
              <a:rPr lang="de-DE" altLang="de-DE" sz="1800" b="1" kern="0" dirty="0">
                <a:solidFill>
                  <a:srgbClr val="000000"/>
                </a:solidFill>
                <a:latin typeface="Century Gothic"/>
              </a:rPr>
              <a:t>Abgabefrist: </a:t>
            </a:r>
            <a:r>
              <a:rPr lang="de-DE" altLang="de-DE" sz="1800" kern="0" dirty="0">
                <a:solidFill>
                  <a:srgbClr val="000000"/>
                </a:solidFill>
                <a:latin typeface="Century Gothic"/>
              </a:rPr>
              <a:t>8 Wochen nach Beendigung der Veranstaltung</a:t>
            </a:r>
          </a:p>
        </p:txBody>
      </p:sp>
    </p:spTree>
    <p:extLst>
      <p:ext uri="{BB962C8B-B14F-4D97-AF65-F5344CB8AC3E}">
        <p14:creationId xmlns:p14="http://schemas.microsoft.com/office/powerpoint/2010/main" val="24673410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AEA2E4B-F666-EA4A-9F57-DA6CD9F82A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72359" y="1195933"/>
            <a:ext cx="10520855" cy="607819"/>
          </a:xfrm>
        </p:spPr>
        <p:txBody>
          <a:bodyPr>
            <a:normAutofit/>
          </a:bodyPr>
          <a:lstStyle/>
          <a:p>
            <a:r>
              <a:rPr lang="de-DE" sz="2800" dirty="0">
                <a:latin typeface="Brandon Printed One Shadow" panose="02000000000000000000" pitchFamily="2" charset="0"/>
              </a:rPr>
              <a:t>2.1.1 Veranstaltungen ohne Übernachtung</a:t>
            </a:r>
          </a:p>
        </p:txBody>
      </p:sp>
      <p:pic>
        <p:nvPicPr>
          <p:cNvPr id="5" name="Grafik 4" descr="Ein Bild, das Zug enthält.&#10;&#10;Automatisch generierte Beschreibung">
            <a:extLst>
              <a:ext uri="{FF2B5EF4-FFF2-40B4-BE49-F238E27FC236}">
                <a16:creationId xmlns:a16="http://schemas.microsoft.com/office/drawing/2014/main" id="{E057C89A-9E3D-4542-B79C-68442CE0544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84706"/>
          <a:stretch/>
        </p:blipFill>
        <p:spPr>
          <a:xfrm>
            <a:off x="-97377" y="243"/>
            <a:ext cx="12386753" cy="1340285"/>
          </a:xfrm>
          <a:prstGeom prst="rect">
            <a:avLst/>
          </a:prstGeom>
        </p:spPr>
      </p:pic>
      <p:pic>
        <p:nvPicPr>
          <p:cNvPr id="7" name="Grafik 6" descr="Ein Bild, das Monitor, Bildschirm, Computer, Essen enthält.&#10;&#10;Automatisch generierte Beschreibung">
            <a:extLst>
              <a:ext uri="{FF2B5EF4-FFF2-40B4-BE49-F238E27FC236}">
                <a16:creationId xmlns:a16="http://schemas.microsoft.com/office/drawing/2014/main" id="{F1C06A14-1946-484A-9AD8-37848FC3B40C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90371"/>
          <a:stretch/>
        </p:blipFill>
        <p:spPr>
          <a:xfrm>
            <a:off x="-23804" y="6100175"/>
            <a:ext cx="12313179" cy="838788"/>
          </a:xfrm>
          <a:prstGeom prst="rect">
            <a:avLst/>
          </a:prstGeom>
        </p:spPr>
      </p:pic>
      <p:sp>
        <p:nvSpPr>
          <p:cNvPr id="10" name="Rectangle 3">
            <a:extLst>
              <a:ext uri="{FF2B5EF4-FFF2-40B4-BE49-F238E27FC236}">
                <a16:creationId xmlns:a16="http://schemas.microsoft.com/office/drawing/2014/main" id="{3F66A1C3-D31C-9943-8209-1F3E0FE06D30}"/>
              </a:ext>
            </a:extLst>
          </p:cNvPr>
          <p:cNvSpPr txBox="1">
            <a:spLocks noChangeArrowheads="1"/>
          </p:cNvSpPr>
          <p:nvPr/>
        </p:nvSpPr>
        <p:spPr>
          <a:xfrm>
            <a:off x="2007908" y="1803752"/>
            <a:ext cx="8078771" cy="41539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3000"/>
              </a:lnSpc>
            </a:pPr>
            <a:r>
              <a:rPr lang="de-DE" altLang="de-DE" sz="1800" b="1" dirty="0"/>
              <a:t>Berechnung der Förderung:</a:t>
            </a:r>
          </a:p>
          <a:p>
            <a:pPr>
              <a:lnSpc>
                <a:spcPts val="3000"/>
              </a:lnSpc>
            </a:pPr>
            <a:r>
              <a:rPr lang="de-DE" altLang="de-DE" sz="1800" b="1" dirty="0"/>
              <a:t>50 %</a:t>
            </a:r>
            <a:r>
              <a:rPr lang="de-DE" altLang="de-DE" sz="1800" dirty="0"/>
              <a:t> der (im Antrag nachgewiesenen, angemessenen!) Gesamtkosten</a:t>
            </a:r>
          </a:p>
          <a:p>
            <a:pPr>
              <a:lnSpc>
                <a:spcPts val="3000"/>
              </a:lnSpc>
            </a:pPr>
            <a:r>
              <a:rPr lang="de-DE" altLang="de-DE" sz="1800" b="1" dirty="0"/>
              <a:t>aber:</a:t>
            </a:r>
            <a:r>
              <a:rPr lang="de-DE" altLang="de-DE" sz="1800" dirty="0">
                <a:solidFill>
                  <a:srgbClr val="FF0000"/>
                </a:solidFill>
              </a:rPr>
              <a:t> </a:t>
            </a:r>
            <a:r>
              <a:rPr lang="de-DE" altLang="de-DE" sz="1800" b="1" dirty="0"/>
              <a:t>maximal Zuschuss pro Veranstaltung: 400,- €</a:t>
            </a:r>
          </a:p>
          <a:p>
            <a:pPr>
              <a:lnSpc>
                <a:spcPts val="3000"/>
              </a:lnSpc>
            </a:pPr>
            <a:r>
              <a:rPr lang="de-DE" altLang="de-DE" sz="1600" dirty="0">
                <a:solidFill>
                  <a:srgbClr val="FF0000"/>
                </a:solidFill>
              </a:rPr>
              <a:t>maximal Defizit; </a:t>
            </a:r>
          </a:p>
          <a:p>
            <a:pPr>
              <a:lnSpc>
                <a:spcPts val="3000"/>
              </a:lnSpc>
            </a:pPr>
            <a:r>
              <a:rPr lang="de-DE" sz="1400" dirty="0">
                <a:solidFill>
                  <a:srgbClr val="FF0000"/>
                </a:solidFill>
              </a:rPr>
              <a:t>Achtung: Wenn bei der Veranstaltung </a:t>
            </a:r>
            <a:r>
              <a:rPr lang="de-DE" sz="1400" b="1" dirty="0">
                <a:solidFill>
                  <a:srgbClr val="FF0000"/>
                </a:solidFill>
              </a:rPr>
              <a:t>Gewinn</a:t>
            </a:r>
            <a:r>
              <a:rPr lang="de-DE" sz="1400" dirty="0">
                <a:solidFill>
                  <a:srgbClr val="FF0000"/>
                </a:solidFill>
              </a:rPr>
              <a:t> erzielt wurde, oder </a:t>
            </a:r>
            <a:r>
              <a:rPr lang="de-DE" sz="1400" b="1" dirty="0">
                <a:solidFill>
                  <a:srgbClr val="FF0000"/>
                </a:solidFill>
              </a:rPr>
              <a:t>keine</a:t>
            </a:r>
            <a:r>
              <a:rPr lang="de-DE" sz="1400" dirty="0">
                <a:solidFill>
                  <a:srgbClr val="FF0000"/>
                </a:solidFill>
              </a:rPr>
              <a:t> </a:t>
            </a:r>
            <a:r>
              <a:rPr lang="de-DE" sz="1400" b="1" dirty="0">
                <a:solidFill>
                  <a:srgbClr val="FF0000"/>
                </a:solidFill>
              </a:rPr>
              <a:t>Ausgaben</a:t>
            </a:r>
            <a:r>
              <a:rPr lang="de-DE" sz="1400" dirty="0">
                <a:solidFill>
                  <a:srgbClr val="FF0000"/>
                </a:solidFill>
              </a:rPr>
              <a:t> entstanden sind,  kann kein Zuschuss erfolgen.</a:t>
            </a:r>
          </a:p>
          <a:p>
            <a:pPr marL="0" marR="0" lvl="0" indent="0" algn="l" defTabSz="457200" rtl="0" eaLnBrk="1" fontAlgn="auto" latinLnBrk="0" hangingPunct="1">
              <a:lnSpc>
                <a:spcPts val="3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à"/>
              <a:tabLst/>
              <a:defRPr/>
            </a:pPr>
            <a:r>
              <a:rPr kumimoji="0" lang="de-DE" altLang="de-DE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sym typeface="Wingdings" panose="05000000000000000000" pitchFamily="2" charset="2"/>
              </a:rPr>
              <a:t>Bitte beachten: Orientierungsleitfaden für das Zuschusswesen - Nachhaltigkeit, Soziale Gerechtigkeit, Inklusion, Integration, siehe: </a:t>
            </a:r>
          </a:p>
          <a:p>
            <a:pPr marL="0" marR="0" lvl="0" indent="0" algn="l" defTabSz="457200" rtl="0" eaLnBrk="1" fontAlgn="auto" latinLnBrk="0" hangingPunct="1">
              <a:lnSpc>
                <a:spcPts val="3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sym typeface="Wingdings" panose="05000000000000000000" pitchFamily="2" charset="2"/>
                <a:hlinkClick r:id="rId4"/>
              </a:rPr>
              <a:t>https://www.kjr-ebe.de/wp-content/uploads/2023/12/Orientierungsleitfaden_final.pdf </a:t>
            </a:r>
            <a:endParaRPr kumimoji="0" lang="de-DE" altLang="de-DE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  <a:sym typeface="Wingdings" panose="05000000000000000000" pitchFamily="2" charset="2"/>
            </a:endParaRPr>
          </a:p>
          <a:p>
            <a:pPr>
              <a:lnSpc>
                <a:spcPts val="3000"/>
              </a:lnSpc>
            </a:pPr>
            <a:endParaRPr lang="de-DE" sz="1200" dirty="0">
              <a:highlight>
                <a:srgbClr val="FFFF00"/>
              </a:highlight>
            </a:endParaRPr>
          </a:p>
          <a:p>
            <a:pPr>
              <a:lnSpc>
                <a:spcPts val="3000"/>
              </a:lnSpc>
            </a:pPr>
            <a:endParaRPr lang="de-DE" altLang="de-DE" sz="1800" dirty="0"/>
          </a:p>
          <a:p>
            <a:pPr>
              <a:lnSpc>
                <a:spcPts val="3000"/>
              </a:lnSpc>
            </a:pPr>
            <a:endParaRPr lang="de-DE" altLang="de-DE" sz="1800" dirty="0"/>
          </a:p>
          <a:p>
            <a:pPr>
              <a:lnSpc>
                <a:spcPts val="3000"/>
              </a:lnSpc>
            </a:pPr>
            <a:endParaRPr lang="de-DE" altLang="de-DE" sz="1800" dirty="0"/>
          </a:p>
        </p:txBody>
      </p:sp>
    </p:spTree>
    <p:extLst>
      <p:ext uri="{BB962C8B-B14F-4D97-AF65-F5344CB8AC3E}">
        <p14:creationId xmlns:p14="http://schemas.microsoft.com/office/powerpoint/2010/main" val="21938047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1991</Words>
  <Application>Microsoft Office PowerPoint</Application>
  <PresentationFormat>Breitbild</PresentationFormat>
  <Paragraphs>245</Paragraphs>
  <Slides>30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7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30</vt:i4>
      </vt:variant>
    </vt:vector>
  </HeadingPairs>
  <TitlesOfParts>
    <vt:vector size="38" baseType="lpstr">
      <vt:lpstr>Arial</vt:lpstr>
      <vt:lpstr>Brandon Printed One Shadow</vt:lpstr>
      <vt:lpstr>Brandon Printed Two</vt:lpstr>
      <vt:lpstr>Calibri</vt:lpstr>
      <vt:lpstr>Calibri Light</vt:lpstr>
      <vt:lpstr>Century Gothic</vt:lpstr>
      <vt:lpstr>Wingdings</vt:lpstr>
      <vt:lpstr>Office</vt:lpstr>
      <vt:lpstr>Zuschüsse zur Förderung der Jugendarbeit im Landkreis Ebersberg</vt:lpstr>
      <vt:lpstr>Welche Zuschussarten gibt es wo:</vt:lpstr>
      <vt:lpstr>Allgemeine Grundlagen</vt:lpstr>
      <vt:lpstr>Allgemeine Grundlagen</vt:lpstr>
      <vt:lpstr>Allgemeine Grundlagen</vt:lpstr>
      <vt:lpstr>Allgemeine Grundlagen</vt:lpstr>
      <vt:lpstr>Abgabefristen</vt:lpstr>
      <vt:lpstr>2.1.1 Veranstaltungen ohne Übernachtung</vt:lpstr>
      <vt:lpstr>2.1.1 Veranstaltungen ohne Übernachtung</vt:lpstr>
      <vt:lpstr>2.1.1 Veranstaltungen ohne Übernachtung</vt:lpstr>
      <vt:lpstr>2.1.2 Veranstaltungen mit Übernachtung</vt:lpstr>
      <vt:lpstr>2.1.2 Veranstaltungen mit Übernachtung</vt:lpstr>
      <vt:lpstr>2.1.2 Veranstaltungen mit Übernachtung</vt:lpstr>
      <vt:lpstr>2.1.2 Veranstaltungen mit Übernachtung</vt:lpstr>
      <vt:lpstr>2.2 Mitarbeitendenbildung</vt:lpstr>
      <vt:lpstr>2.3 Anschaffungen, Verbrauchsmaterial, Öffentlichkeitsarbeit, Verwaltungskosten und Ausstattung</vt:lpstr>
      <vt:lpstr>2.3 Anschaffungen, Verbrauchsmaterial, Öffentlichkeitsarbeit, Verwaltungskosten und Ausstattung</vt:lpstr>
      <vt:lpstr>2.3 Anschaffungen, Verbrauchsmaterial, Öffentlichkeitsarbeit, Verwaltungskosten und Ausstattung</vt:lpstr>
      <vt:lpstr>2.4 Neue Projekte/ Initiativen/ Ideen</vt:lpstr>
      <vt:lpstr>3.1 Jugendleiter*innen-Card – Juleica</vt:lpstr>
      <vt:lpstr>3.1 Jugendleiter*innen-Card –Infos Ehrenamtskarte</vt:lpstr>
      <vt:lpstr>3.2 Grundförderung für Jugendleiter*innen</vt:lpstr>
      <vt:lpstr>3.3 Förderung der Aus- und Fortbildung für ehrenamtlich Tätige </vt:lpstr>
      <vt:lpstr>3.3 Förderung der Aus- und Fortbildung für ehrenamtlich Tätige </vt:lpstr>
      <vt:lpstr>4. Räume der Jugendarbeit</vt:lpstr>
      <vt:lpstr>4. Räume der Jugendarbeit</vt:lpstr>
      <vt:lpstr>Finanzierung Zuschussbereiche</vt:lpstr>
      <vt:lpstr>Gemeindlicher Grundbetrag</vt:lpstr>
      <vt:lpstr>KJR Zuschussportal</vt:lpstr>
      <vt:lpstr>Zeit für Fragen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od77yquz</dc:creator>
  <cp:lastModifiedBy>Angela Warg-Portenlänger</cp:lastModifiedBy>
  <cp:revision>113</cp:revision>
  <dcterms:created xsi:type="dcterms:W3CDTF">2020-11-23T17:58:08Z</dcterms:created>
  <dcterms:modified xsi:type="dcterms:W3CDTF">2024-03-21T12:25:40Z</dcterms:modified>
</cp:coreProperties>
</file>